
<file path=[Content_Types].xml><?xml version="1.0" encoding="utf-8"?>
<Types xmlns="http://schemas.openxmlformats.org/package/2006/content-types">
  <Default Extension="xml" ContentType="application/xml"/>
  <Default Extension="mp4" ContentType="video/mp4"/>
  <Default Extension="jpeg" ContentType="image/jpeg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256" r:id="rId2"/>
    <p:sldId id="320" r:id="rId3"/>
    <p:sldId id="321" r:id="rId4"/>
    <p:sldId id="339" r:id="rId5"/>
    <p:sldId id="350" r:id="rId6"/>
    <p:sldId id="341" r:id="rId7"/>
    <p:sldId id="344" r:id="rId8"/>
    <p:sldId id="334" r:id="rId9"/>
    <p:sldId id="347" r:id="rId10"/>
    <p:sldId id="349" r:id="rId11"/>
    <p:sldId id="345" r:id="rId12"/>
    <p:sldId id="346" r:id="rId13"/>
    <p:sldId id="327" r:id="rId14"/>
    <p:sldId id="351" r:id="rId15"/>
    <p:sldId id="354" r:id="rId16"/>
    <p:sldId id="353" r:id="rId17"/>
    <p:sldId id="352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Office" lastIdx="1" clrIdx="0">
    <p:extLst/>
  </p:cmAuthor>
  <p:cmAuthor id="2" name="Microsoft Office User" initials="Office [2]" lastIdx="1" clrIdx="1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EF2"/>
    <a:srgbClr val="00A1F0"/>
    <a:srgbClr val="00A9FE"/>
    <a:srgbClr val="00F7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524"/>
    <p:restoredTop sz="94662"/>
  </p:normalViewPr>
  <p:slideViewPr>
    <p:cSldViewPr snapToGrid="0" snapToObjects="1">
      <p:cViewPr>
        <p:scale>
          <a:sx n="83" d="100"/>
          <a:sy n="83" d="100"/>
        </p:scale>
        <p:origin x="1528" y="5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 showGuides="1">
      <p:cViewPr varScale="1">
        <p:scale>
          <a:sx n="80" d="100"/>
          <a:sy n="80" d="100"/>
        </p:scale>
        <p:origin x="3824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handoutMaster" Target="handoutMasters/handoutMaster1.xml"/><Relationship Id="rId21" Type="http://schemas.openxmlformats.org/officeDocument/2006/relationships/commentAuthors" Target="commentAuthors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3D5653-857A-254F-9AA5-B793417F95D3}" type="datetimeFigureOut">
              <a:t>7/24/21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AD57B9-5E80-6F4A-A609-C938B3DE9246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4761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7593C4-F5BC-074D-A7AF-928810FA959F}" type="datetimeFigureOut">
              <a:rPr lang="en-US" smtClean="0"/>
              <a:t>7/24/21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F44FE4-42E0-FE48-96AA-BE38A3B361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871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D1D57-88C7-3443-A22B-87EA891D9CE8}" type="datetime1">
              <a:rPr lang="en-US" smtClean="0"/>
              <a:t>7/24/21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378044" y="6384636"/>
            <a:ext cx="661555" cy="365125"/>
          </a:xfrm>
        </p:spPr>
        <p:txBody>
          <a:bodyPr/>
          <a:lstStyle>
            <a:lvl1pPr>
              <a:defRPr sz="2400" b="1">
                <a:solidFill>
                  <a:schemeClr val="tx1"/>
                </a:solidFill>
              </a:defRPr>
            </a:lvl1pPr>
          </a:lstStyle>
          <a:p>
            <a:fld id="{5A922B3B-C959-464A-9404-96A8CB760C0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10229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CDB5AD-C6CE-4B47-A1AE-E5C9882CCD59}" type="datetime1">
              <a:rPr lang="en-US" smtClean="0"/>
              <a:t>7/24/21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40390" y="6384636"/>
            <a:ext cx="599209" cy="365125"/>
          </a:xfrm>
        </p:spPr>
        <p:txBody>
          <a:bodyPr/>
          <a:lstStyle>
            <a:lvl1pPr algn="r">
              <a:defRPr sz="2400" b="1">
                <a:solidFill>
                  <a:schemeClr val="tx1"/>
                </a:solidFill>
              </a:defRPr>
            </a:lvl1pPr>
          </a:lstStyle>
          <a:p>
            <a:fld id="{5A922B3B-C959-464A-9404-96A8CB760C0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06976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93195-32E5-614E-A11E-698005A57F01}" type="datetime1">
              <a:rPr lang="en-US" smtClean="0"/>
              <a:t>7/24/21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922B3B-C959-464A-9404-96A8CB760C03}" type="slidenum">
              <a:rPr lang="en-US" smtClean="0"/>
              <a:t>‹#›</a:t>
            </a:fld>
            <a:endParaRPr lang="en-US"/>
          </a:p>
        </p:txBody>
      </p:sp>
      <p:sp>
        <p:nvSpPr>
          <p:cNvPr id="6" name="Slide Number Placeholder 5"/>
          <p:cNvSpPr txBox="1">
            <a:spLocks/>
          </p:cNvSpPr>
          <p:nvPr userDrawn="1"/>
        </p:nvSpPr>
        <p:spPr>
          <a:xfrm>
            <a:off x="11378044" y="6384636"/>
            <a:ext cx="66155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A922B3B-C959-464A-9404-96A8CB760C03}" type="slidenum">
              <a:rPr kumimoji="0" lang="en-US" sz="24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994335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93195-32E5-614E-A11E-698005A57F01}" type="datetime1">
              <a:rPr lang="en-US" smtClean="0"/>
              <a:t>7/24/21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922B3B-C959-464A-9404-96A8CB760C03}" type="slidenum">
              <a:rPr lang="en-US" smtClean="0"/>
              <a:t>‹#›</a:t>
            </a:fld>
            <a:endParaRPr lang="en-US"/>
          </a:p>
        </p:txBody>
      </p:sp>
      <p:sp>
        <p:nvSpPr>
          <p:cNvPr id="6" name="Slide Number Placeholder 5"/>
          <p:cNvSpPr txBox="1">
            <a:spLocks/>
          </p:cNvSpPr>
          <p:nvPr userDrawn="1"/>
        </p:nvSpPr>
        <p:spPr>
          <a:xfrm>
            <a:off x="11378044" y="6384636"/>
            <a:ext cx="66155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A922B3B-C959-464A-9404-96A8CB760C03}" type="slidenum">
              <a:rPr kumimoji="0" lang="en-US" sz="24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78981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75854A-A1EF-3549-AA1A-37AED7C2E841}" type="datetime1">
              <a:rPr lang="en-US" smtClean="0"/>
              <a:t>7/24/21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922B3B-C959-464A-9404-96A8CB760C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051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5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mailto:tte@cs.fau.de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1" Type="http://schemas.microsoft.com/office/2007/relationships/media" Target="../media/media3.mp4"/><Relationship Id="rId2" Type="http://schemas.openxmlformats.org/officeDocument/2006/relationships/video" Target="../media/media3.mp4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anima-wg/enrollment-roadmap" TargetMode="External"/><Relationship Id="rId3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6.emf"/><Relationship Id="rId3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datatracker.ietf.org/doc/draft-ietf-anima-brski-async-enroll/" TargetMode="External"/><Relationship Id="rId3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10.png"/><Relationship Id="rId9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18.png"/><Relationship Id="rId8" Type="http://schemas.openxmlformats.org/officeDocument/2006/relationships/image" Target="../media/image10.png"/><Relationship Id="rId9" Type="http://schemas.openxmlformats.org/officeDocument/2006/relationships/image" Target="../media/image19.png"/><Relationship Id="rId10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1" Type="http://schemas.microsoft.com/office/2007/relationships/media" Target="../media/media2.mp4"/><Relationship Id="rId2" Type="http://schemas.openxmlformats.org/officeDocument/2006/relationships/video" Target="../media/media2.mp4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49425"/>
            <a:ext cx="9144000" cy="2673055"/>
          </a:xfrm>
        </p:spPr>
        <p:txBody>
          <a:bodyPr>
            <a:normAutofit/>
          </a:bodyPr>
          <a:lstStyle/>
          <a:p>
            <a:r>
              <a:rPr lang="en-US" dirty="0" smtClean="0"/>
              <a:t>Status update on ANIMA WG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4800" dirty="0" smtClean="0"/>
              <a:t>SACM WG IETF102</a:t>
            </a:r>
            <a:endParaRPr lang="en-US" sz="4800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204204"/>
            <a:ext cx="9144000" cy="2300768"/>
          </a:xfrm>
        </p:spPr>
        <p:txBody>
          <a:bodyPr>
            <a:normAutofit/>
          </a:bodyPr>
          <a:lstStyle/>
          <a:p>
            <a:r>
              <a:rPr lang="en-US"/>
              <a:t>Toerless Eckert, Futurewei USA (</a:t>
            </a:r>
            <a:r>
              <a:rPr lang="en-US">
                <a:hlinkClick r:id="rId2"/>
              </a:rPr>
              <a:t>tte@cs.fau.de</a:t>
            </a:r>
            <a:r>
              <a:rPr lang="en-US"/>
              <a:t>)</a:t>
            </a:r>
          </a:p>
          <a:p>
            <a:r>
              <a:rPr lang="en-US"/>
              <a:t>07/24/2021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922B3B-C959-464A-9404-96A8CB760C03}" type="slidenum">
              <a:rPr lang="en-US" smtClean="0"/>
              <a:t>1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49451" y="6504972"/>
            <a:ext cx="7585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Slides at github.com/toerless/presenations/slides-ietf111-sacm-eckert-anima</a:t>
            </a:r>
            <a:r>
              <a:rPr lang="is-IS"/>
              <a:t>…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682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158750"/>
            <a:ext cx="10515600" cy="625475"/>
          </a:xfrm>
        </p:spPr>
        <p:txBody>
          <a:bodyPr>
            <a:normAutofit fontScale="90000"/>
          </a:bodyPr>
          <a:lstStyle/>
          <a:p>
            <a:r>
              <a:rPr lang="en-US" sz="4000" b="1">
                <a:solidFill>
                  <a:srgbClr val="FF0000"/>
                </a:solidFill>
              </a:rPr>
              <a:t>For self-study</a:t>
            </a:r>
            <a:r>
              <a:rPr lang="en-US" sz="4000"/>
              <a:t>: How does it really work - BRSKI (2)</a:t>
            </a:r>
          </a:p>
        </p:txBody>
      </p:sp>
      <p:pic>
        <p:nvPicPr>
          <p:cNvPr id="6" name="igi-chapter-slide-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16674" y="790620"/>
            <a:ext cx="10515600" cy="5929493"/>
          </a:xfrm>
          <a:prstGeom prst="rect">
            <a:avLst/>
          </a:prstGeom>
        </p:spPr>
      </p:pic>
      <p:pic>
        <p:nvPicPr>
          <p:cNvPr id="4" name="Content Placeholder 3"/>
          <p:cNvPicPr>
            <a:picLocks noGrp="1" noChangeAspect="1"/>
          </p:cNvPicPr>
          <p:nvPr>
            <p:ph idx="4294967295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5750" y="139700"/>
            <a:ext cx="1746250" cy="1289050"/>
          </a:xfrm>
        </p:spPr>
      </p:pic>
    </p:spTree>
    <p:extLst>
      <p:ext uri="{BB962C8B-B14F-4D97-AF65-F5344CB8AC3E}">
        <p14:creationId xmlns:p14="http://schemas.microsoft.com/office/powerpoint/2010/main" val="616689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557939" y="365125"/>
            <a:ext cx="10515600" cy="487363"/>
          </a:xfrm>
        </p:spPr>
        <p:txBody>
          <a:bodyPr>
            <a:normAutofit fontScale="90000"/>
          </a:bodyPr>
          <a:lstStyle/>
          <a:p>
            <a:r>
              <a:rPr lang="en-US"/>
              <a:t>Where are we now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557939" y="852488"/>
            <a:ext cx="10515600" cy="4351337"/>
          </a:xfrm>
        </p:spPr>
        <p:txBody>
          <a:bodyPr>
            <a:noAutofit/>
          </a:bodyPr>
          <a:lstStyle/>
          <a:p>
            <a:r>
              <a:rPr lang="en-US"/>
              <a:t>Since Q2’ 2020 on 2</a:t>
            </a:r>
            <a:r>
              <a:rPr lang="en-US" baseline="30000"/>
              <a:t>nd</a:t>
            </a:r>
            <a:r>
              <a:rPr lang="en-US"/>
              <a:t> Charter</a:t>
            </a:r>
          </a:p>
          <a:p>
            <a:pPr lvl="1"/>
            <a:r>
              <a:rPr lang="en-US" sz="2000"/>
              <a:t>Added ASA work to charter</a:t>
            </a:r>
          </a:p>
          <a:p>
            <a:pPr lvl="1"/>
            <a:r>
              <a:rPr lang="en-US" sz="2000"/>
              <a:t>Added ANI enhancement</a:t>
            </a:r>
          </a:p>
          <a:p>
            <a:pPr lvl="1"/>
            <a:r>
              <a:rPr lang="en-US" sz="2000"/>
              <a:t>Pushed out Intent back to NMRG</a:t>
            </a:r>
          </a:p>
          <a:p>
            <a:pPr lvl="2"/>
            <a:r>
              <a:rPr lang="en-US" sz="1800"/>
              <a:t>NMRG nicely working on the research steps</a:t>
            </a:r>
          </a:p>
          <a:p>
            <a:pPr lvl="1"/>
            <a:r>
              <a:rPr lang="en-US" sz="1600"/>
              <a:t>But key ANIMA contributors busy with chater 1 until May.</a:t>
            </a:r>
          </a:p>
          <a:p>
            <a:r>
              <a:rPr lang="en-US" sz="2000"/>
              <a:t>ANI: Bootstrap sees quite wide proliferation/adoption across IETF and industry (next slide)</a:t>
            </a:r>
          </a:p>
          <a:p>
            <a:pPr lvl="1"/>
            <a:r>
              <a:rPr lang="en-US" sz="1600"/>
              <a:t>Hackathon at IETF111, Also iot-onboarding / MUD adjacencies</a:t>
            </a:r>
          </a:p>
          <a:p>
            <a:pPr lvl="1"/>
            <a:r>
              <a:rPr lang="en-US" sz="1600"/>
              <a:t>Relatively little new code to write (on top of exising PKI, tool chains), but quite security critical</a:t>
            </a:r>
          </a:p>
          <a:p>
            <a:pPr lvl="1"/>
            <a:r>
              <a:rPr lang="en-US" sz="1600"/>
              <a:t>(Toerless) way too many different protocol preferences in different markets = many varitions needed.</a:t>
            </a:r>
          </a:p>
          <a:p>
            <a:pPr lvl="1"/>
            <a:r>
              <a:rPr lang="en-US" sz="1600"/>
              <a:t>Try to keep a common framework/common security behavior</a:t>
            </a:r>
          </a:p>
          <a:p>
            <a:pPr lvl="1"/>
            <a:r>
              <a:rPr lang="en-US" sz="1600"/>
              <a:t>Key work items: “constrained” devices BRSKI / voucher, cloud-connected registrar</a:t>
            </a:r>
          </a:p>
          <a:p>
            <a:r>
              <a:rPr lang="en-US" sz="1800"/>
              <a:t>ANI: ACP seeing little movement yet</a:t>
            </a:r>
          </a:p>
          <a:p>
            <a:pPr lvl="1"/>
            <a:r>
              <a:rPr lang="en-US" sz="1600"/>
              <a:t>Logical ? Bootstrap must first work</a:t>
            </a:r>
          </a:p>
          <a:p>
            <a:pPr lvl="1"/>
            <a:r>
              <a:rPr lang="en-US" sz="1600"/>
              <a:t>Pre-standard industry implementations</a:t>
            </a:r>
          </a:p>
          <a:p>
            <a:pPr lvl="1"/>
            <a:r>
              <a:rPr lang="en-US" sz="1600"/>
              <a:t>(Toerless) Complex to implement well in legacy router infrastructures (much easier with newer/containerized/virtualized infrastructures, or BMC</a:t>
            </a:r>
          </a:p>
          <a:p>
            <a:r>
              <a:rPr lang="en-US" sz="1800"/>
              <a:t>Various prototype implementations exist</a:t>
            </a:r>
          </a:p>
          <a:p>
            <a:pPr lvl="1"/>
            <a:r>
              <a:rPr lang="en-US" sz="1600"/>
              <a:t>More implementations welcome</a:t>
            </a:r>
          </a:p>
        </p:txBody>
      </p:sp>
    </p:spTree>
    <p:extLst>
      <p:ext uri="{BB962C8B-B14F-4D97-AF65-F5344CB8AC3E}">
        <p14:creationId xmlns:p14="http://schemas.microsoft.com/office/powerpoint/2010/main" val="13119967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09279"/>
            <a:ext cx="10515600" cy="895639"/>
          </a:xfrm>
        </p:spPr>
        <p:txBody>
          <a:bodyPr>
            <a:normAutofit fontScale="90000"/>
          </a:bodyPr>
          <a:lstStyle/>
          <a:p>
            <a:r>
              <a:rPr lang="en-US"/>
              <a:t>Bootstrap landscape / roadmap</a:t>
            </a:r>
            <a:br>
              <a:rPr lang="en-US"/>
            </a:br>
            <a:r>
              <a:rPr lang="en-US" sz="2700">
                <a:hlinkClick r:id="rId2"/>
              </a:rPr>
              <a:t>https://github.com/anima-wg/enrollment-roadmap</a:t>
            </a:r>
            <a:r>
              <a:rPr lang="en-US" sz="2700"/>
              <a:t> (somewha stale)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922B3B-C959-464A-9404-96A8CB760C03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220" y="1129897"/>
            <a:ext cx="8336279" cy="5619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091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8652" y="236034"/>
            <a:ext cx="10515600" cy="753670"/>
          </a:xfrm>
        </p:spPr>
        <p:txBody>
          <a:bodyPr>
            <a:normAutofit/>
          </a:bodyPr>
          <a:lstStyle/>
          <a:p>
            <a:r>
              <a:rPr lang="en-US" dirty="0" smtClean="0"/>
              <a:t>What is next  ? ASA ?!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922B3B-C959-464A-9404-96A8CB760C03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684312" y="1000462"/>
            <a:ext cx="6248827" cy="523220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  <a:r>
              <a:rPr lang="en-US" dirty="0" smtClean="0"/>
              <a:t>    </a:t>
            </a:r>
            <a:r>
              <a:rPr lang="en-US" sz="1200" dirty="0" smtClean="0">
                <a:latin typeface="Courier" charset="0"/>
                <a:ea typeface="Courier" charset="0"/>
                <a:cs typeface="Courier" charset="0"/>
              </a:rPr>
              <a:t>+------------------------------------------------------------+</a:t>
            </a:r>
            <a:endParaRPr lang="en-US" sz="12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2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200" dirty="0" smtClean="0"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en-US" sz="1400" b="1" dirty="0" smtClean="0">
                <a:latin typeface="Courier" charset="0"/>
                <a:ea typeface="Courier" charset="0"/>
                <a:cs typeface="Courier" charset="0"/>
              </a:rPr>
              <a:t>|           Intent based Network Management          </a:t>
            </a:r>
            <a:r>
              <a:rPr lang="en-US" sz="1200" dirty="0" smtClean="0">
                <a:latin typeface="Courier" charset="0"/>
                <a:ea typeface="Courier" charset="0"/>
                <a:cs typeface="Courier" charset="0"/>
              </a:rPr>
              <a:t>|</a:t>
            </a:r>
          </a:p>
          <a:p>
            <a:r>
              <a:rPr lang="en-US" sz="12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200" dirty="0" smtClean="0">
                <a:latin typeface="Courier" charset="0"/>
                <a:ea typeface="Courier" charset="0"/>
                <a:cs typeface="Courier" charset="0"/>
              </a:rPr>
              <a:t>  +------------------------------------------------------------+</a:t>
            </a:r>
          </a:p>
          <a:p>
            <a:r>
              <a:rPr lang="en-US" sz="1200" dirty="0" smtClean="0">
                <a:latin typeface="Courier" charset="0"/>
                <a:ea typeface="Courier" charset="0"/>
                <a:cs typeface="Courier" charset="0"/>
              </a:rPr>
              <a:t>   |                      </a:t>
            </a:r>
            <a:r>
              <a:rPr lang="en-US" sz="1200" dirty="0">
                <a:latin typeface="Courier" charset="0"/>
                <a:ea typeface="Courier" charset="0"/>
                <a:cs typeface="Courier" charset="0"/>
              </a:rPr>
              <a:t>+------------+                        |</a:t>
            </a:r>
          </a:p>
          <a:p>
            <a:r>
              <a:rPr lang="de-DE" sz="1200" dirty="0">
                <a:latin typeface="Courier" charset="0"/>
                <a:ea typeface="Courier" charset="0"/>
                <a:cs typeface="Courier" charset="0"/>
              </a:rPr>
              <a:t>   |                      | Feedback   |                        |</a:t>
            </a:r>
          </a:p>
          <a:p>
            <a:r>
              <a:rPr lang="de-DE" sz="1200" dirty="0">
                <a:latin typeface="Courier" charset="0"/>
                <a:ea typeface="Courier" charset="0"/>
                <a:cs typeface="Courier" charset="0"/>
              </a:rPr>
              <a:t>   |                      |    Loops   |                        |</a:t>
            </a:r>
          </a:p>
          <a:p>
            <a:r>
              <a:rPr lang="en-US" sz="1200" dirty="0">
                <a:latin typeface="Courier" charset="0"/>
                <a:ea typeface="Courier" charset="0"/>
                <a:cs typeface="Courier" charset="0"/>
              </a:rPr>
              <a:t>   |                      +------------+                        |</a:t>
            </a:r>
          </a:p>
          <a:p>
            <a:r>
              <a:rPr lang="de-DE" sz="1200" dirty="0">
                <a:latin typeface="Courier" charset="0"/>
                <a:ea typeface="Courier" charset="0"/>
                <a:cs typeface="Courier" charset="0"/>
              </a:rPr>
              <a:t>   |                            ^                               |</a:t>
            </a:r>
          </a:p>
          <a:p>
            <a:r>
              <a:rPr lang="de-DE" sz="1200" dirty="0">
                <a:latin typeface="Courier" charset="0"/>
                <a:ea typeface="Courier" charset="0"/>
                <a:cs typeface="Courier" charset="0"/>
              </a:rPr>
              <a:t>   |                    Autonomic User Agent                    |</a:t>
            </a:r>
          </a:p>
          <a:p>
            <a:r>
              <a:rPr lang="de-DE" sz="1200" dirty="0">
                <a:latin typeface="Courier" charset="0"/>
                <a:ea typeface="Courier" charset="0"/>
                <a:cs typeface="Courier" charset="0"/>
              </a:rPr>
              <a:t>   |                            V                               |</a:t>
            </a:r>
          </a:p>
          <a:p>
            <a:r>
              <a:rPr lang="en-US" sz="1200" dirty="0">
                <a:latin typeface="Courier" charset="0"/>
                <a:ea typeface="Courier" charset="0"/>
                <a:cs typeface="Courier" charset="0"/>
              </a:rPr>
              <a:t>   | +-----------+        +------------+        +------------+  |</a:t>
            </a:r>
          </a:p>
          <a:p>
            <a:r>
              <a:rPr lang="de-DE" sz="1200" dirty="0">
                <a:latin typeface="Courier" charset="0"/>
                <a:ea typeface="Courier" charset="0"/>
                <a:cs typeface="Courier" charset="0"/>
              </a:rPr>
              <a:t>   | | </a:t>
            </a:r>
            <a:r>
              <a:rPr lang="de-DE" sz="1200" dirty="0" err="1">
                <a:latin typeface="Courier" charset="0"/>
                <a:ea typeface="Courier" charset="0"/>
                <a:cs typeface="Courier" charset="0"/>
              </a:rPr>
              <a:t>Self</a:t>
            </a:r>
            <a:r>
              <a:rPr lang="de-DE" sz="1200" dirty="0">
                <a:latin typeface="Courier" charset="0"/>
                <a:ea typeface="Courier" charset="0"/>
                <a:cs typeface="Courier" charset="0"/>
              </a:rPr>
              <a:t>-     |        | </a:t>
            </a:r>
            <a:r>
              <a:rPr lang="de-DE" sz="1400" b="1" dirty="0">
                <a:latin typeface="Courier" charset="0"/>
                <a:ea typeface="Courier" charset="0"/>
                <a:cs typeface="Courier" charset="0"/>
              </a:rPr>
              <a:t>A</a:t>
            </a:r>
            <a:r>
              <a:rPr lang="de-DE" sz="1200" dirty="0">
                <a:latin typeface="Courier" charset="0"/>
                <a:ea typeface="Courier" charset="0"/>
                <a:cs typeface="Courier" charset="0"/>
              </a:rPr>
              <a:t>utonomic  |        | Network    |  |</a:t>
            </a:r>
          </a:p>
          <a:p>
            <a:r>
              <a:rPr lang="en-US" sz="1200" dirty="0">
                <a:latin typeface="Courier" charset="0"/>
                <a:ea typeface="Courier" charset="0"/>
                <a:cs typeface="Courier" charset="0"/>
              </a:rPr>
              <a:t>   | | knowledge |&lt;------&gt;| </a:t>
            </a:r>
            <a:r>
              <a:rPr lang="en-US" sz="1400" b="1" dirty="0">
                <a:latin typeface="Courier" charset="0"/>
                <a:ea typeface="Courier" charset="0"/>
                <a:cs typeface="Courier" charset="0"/>
              </a:rPr>
              <a:t>S</a:t>
            </a:r>
            <a:r>
              <a:rPr lang="en-US" sz="1200" dirty="0">
                <a:latin typeface="Courier" charset="0"/>
                <a:ea typeface="Courier" charset="0"/>
                <a:cs typeface="Courier" charset="0"/>
              </a:rPr>
              <a:t>ervice    |&lt;------&gt;| Knowledge  |  |</a:t>
            </a:r>
          </a:p>
          <a:p>
            <a:r>
              <a:rPr lang="de-DE" sz="1200" dirty="0">
                <a:latin typeface="Courier" charset="0"/>
                <a:ea typeface="Courier" charset="0"/>
                <a:cs typeface="Courier" charset="0"/>
              </a:rPr>
              <a:t>   | |           |        | </a:t>
            </a:r>
            <a:r>
              <a:rPr lang="de-DE" sz="1400" b="1" dirty="0" err="1">
                <a:latin typeface="Courier" charset="0"/>
                <a:ea typeface="Courier" charset="0"/>
                <a:cs typeface="Courier" charset="0"/>
              </a:rPr>
              <a:t>A</a:t>
            </a:r>
            <a:r>
              <a:rPr lang="de-DE" sz="1200" dirty="0" err="1">
                <a:latin typeface="Courier" charset="0"/>
                <a:ea typeface="Courier" charset="0"/>
                <a:cs typeface="Courier" charset="0"/>
              </a:rPr>
              <a:t>gents</a:t>
            </a:r>
            <a:r>
              <a:rPr lang="de-DE" sz="1200" dirty="0">
                <a:latin typeface="Courier" charset="0"/>
                <a:ea typeface="Courier" charset="0"/>
                <a:cs typeface="Courier" charset="0"/>
              </a:rPr>
              <a:t>     |        | (Discovery)|  |</a:t>
            </a:r>
          </a:p>
          <a:p>
            <a:r>
              <a:rPr lang="en-US" sz="1200" dirty="0">
                <a:latin typeface="Courier" charset="0"/>
                <a:ea typeface="Courier" charset="0"/>
                <a:cs typeface="Courier" charset="0"/>
              </a:rPr>
              <a:t>   | +-----------+        +------------+        +------------+  |</a:t>
            </a:r>
          </a:p>
          <a:p>
            <a:r>
              <a:rPr lang="de-DE" sz="1200" dirty="0">
                <a:latin typeface="Courier" charset="0"/>
                <a:ea typeface="Courier" charset="0"/>
                <a:cs typeface="Courier" charset="0"/>
              </a:rPr>
              <a:t>   |                            ^                     ^         |</a:t>
            </a:r>
          </a:p>
          <a:p>
            <a:r>
              <a:rPr lang="de-DE" sz="1200" dirty="0">
                <a:latin typeface="Courier" charset="0"/>
                <a:ea typeface="Courier" charset="0"/>
                <a:cs typeface="Courier" charset="0"/>
              </a:rPr>
              <a:t>   |                            |                     |         |</a:t>
            </a:r>
          </a:p>
          <a:p>
            <a:r>
              <a:rPr lang="de-DE" sz="1200" dirty="0">
                <a:latin typeface="Courier" charset="0"/>
                <a:ea typeface="Courier" charset="0"/>
                <a:cs typeface="Courier" charset="0"/>
              </a:rPr>
              <a:t>   |                            V                     V         |</a:t>
            </a:r>
          </a:p>
          <a:p>
            <a:r>
              <a:rPr lang="en-US" sz="1200" dirty="0">
                <a:latin typeface="Courier" charset="0"/>
                <a:ea typeface="Courier" charset="0"/>
                <a:cs typeface="Courier" charset="0"/>
              </a:rPr>
              <a:t>   |------------------------------------------------------------|</a:t>
            </a:r>
          </a:p>
          <a:p>
            <a:r>
              <a:rPr lang="de-DE" sz="1200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de-DE" sz="1600" dirty="0">
                <a:latin typeface="Courier" charset="0"/>
                <a:ea typeface="Courier" charset="0"/>
                <a:cs typeface="Courier" charset="0"/>
              </a:rPr>
              <a:t>| </a:t>
            </a:r>
            <a:r>
              <a:rPr lang="de-DE" sz="1600" dirty="0" smtClean="0"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de-DE" sz="1600" b="1" dirty="0">
                <a:latin typeface="Courier" charset="0"/>
                <a:ea typeface="Courier" charset="0"/>
                <a:cs typeface="Courier" charset="0"/>
              </a:rPr>
              <a:t>Autonomic </a:t>
            </a:r>
            <a:r>
              <a:rPr lang="de-DE" sz="1600" b="1" dirty="0" smtClean="0">
                <a:latin typeface="Courier" charset="0"/>
                <a:ea typeface="Courier" charset="0"/>
                <a:cs typeface="Courier" charset="0"/>
              </a:rPr>
              <a:t>Network Infrastructure (ANI)    </a:t>
            </a:r>
            <a:r>
              <a:rPr lang="de-DE" sz="1200" dirty="0" smtClean="0">
                <a:latin typeface="Courier" charset="0"/>
                <a:ea typeface="Courier" charset="0"/>
                <a:cs typeface="Courier" charset="0"/>
              </a:rPr>
              <a:t>|</a:t>
            </a:r>
            <a:endParaRPr lang="de-DE" sz="12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200" dirty="0">
                <a:latin typeface="Courier" charset="0"/>
                <a:ea typeface="Courier" charset="0"/>
                <a:cs typeface="Courier" charset="0"/>
              </a:rPr>
              <a:t>   |------------------------------------------------------------|</a:t>
            </a:r>
          </a:p>
          <a:p>
            <a:r>
              <a:rPr lang="de-DE" sz="1200" dirty="0">
                <a:latin typeface="Courier" charset="0"/>
                <a:ea typeface="Courier" charset="0"/>
                <a:cs typeface="Courier" charset="0"/>
              </a:rPr>
              <a:t>   |           Standard Operating System </a:t>
            </a:r>
            <a:r>
              <a:rPr lang="de-DE" sz="1200" dirty="0" err="1">
                <a:latin typeface="Courier" charset="0"/>
                <a:ea typeface="Courier" charset="0"/>
                <a:cs typeface="Courier" charset="0"/>
              </a:rPr>
              <a:t>Functions</a:t>
            </a:r>
            <a:r>
              <a:rPr lang="de-DE" sz="1200" dirty="0">
                <a:latin typeface="Courier" charset="0"/>
                <a:ea typeface="Courier" charset="0"/>
                <a:cs typeface="Courier" charset="0"/>
              </a:rPr>
              <a:t>              |</a:t>
            </a:r>
          </a:p>
          <a:p>
            <a:r>
              <a:rPr lang="en-US" sz="1200" dirty="0">
                <a:latin typeface="Courier" charset="0"/>
                <a:ea typeface="Courier" charset="0"/>
                <a:cs typeface="Courier" charset="0"/>
              </a:rPr>
              <a:t>   +------------------------------------------------------------+</a:t>
            </a:r>
          </a:p>
          <a:p>
            <a:endParaRPr lang="en-US" sz="12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200" dirty="0">
                <a:latin typeface="Courier" charset="0"/>
                <a:ea typeface="Courier" charset="0"/>
                <a:cs typeface="Courier" charset="0"/>
              </a:rPr>
              <a:t>     </a:t>
            </a:r>
            <a:r>
              <a:rPr lang="en-US" sz="12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400" b="1" dirty="0">
                <a:latin typeface="Courier" charset="0"/>
                <a:ea typeface="Courier" charset="0"/>
                <a:cs typeface="Courier" charset="0"/>
              </a:rPr>
              <a:t>Figure 1: Reference Model for an Autonomic </a:t>
            </a:r>
            <a:r>
              <a:rPr lang="en-US" sz="1400" b="1" dirty="0" smtClean="0">
                <a:latin typeface="Courier" charset="0"/>
                <a:ea typeface="Courier" charset="0"/>
                <a:cs typeface="Courier" charset="0"/>
              </a:rPr>
              <a:t>Node</a:t>
            </a:r>
          </a:p>
          <a:p>
            <a:r>
              <a:rPr lang="en-US" sz="1400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400" b="1" dirty="0" smtClean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sz="1400" dirty="0" smtClean="0">
                <a:latin typeface="Courier" charset="0"/>
                <a:ea typeface="Courier" charset="0"/>
                <a:cs typeface="Courier" charset="0"/>
              </a:rPr>
              <a:t>from RFC7575 slightly enhanced</a:t>
            </a:r>
            <a:endParaRPr lang="en-US" sz="1400" dirty="0">
              <a:latin typeface="Courier" charset="0"/>
              <a:ea typeface="Courier" charset="0"/>
              <a:cs typeface="Courier" charset="0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5791765" y="4703064"/>
            <a:ext cx="269018" cy="281139"/>
            <a:chOff x="4296543" y="5514354"/>
            <a:chExt cx="269018" cy="281139"/>
          </a:xfrm>
        </p:grpSpPr>
        <p:cxnSp>
          <p:nvCxnSpPr>
            <p:cNvPr id="7" name="Straight Connector 6"/>
            <p:cNvCxnSpPr/>
            <p:nvPr/>
          </p:nvCxnSpPr>
          <p:spPr>
            <a:xfrm>
              <a:off x="4296543" y="5514354"/>
              <a:ext cx="139849" cy="279699"/>
            </a:xfrm>
            <a:prstGeom prst="line">
              <a:avLst/>
            </a:prstGeom>
            <a:ln w="76200" cap="rnd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 flipH="1">
              <a:off x="4443212" y="5660265"/>
              <a:ext cx="122349" cy="135228"/>
            </a:xfrm>
            <a:prstGeom prst="line">
              <a:avLst/>
            </a:prstGeom>
            <a:ln w="76200" cap="rnd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Rounded Rectangular Callout 11"/>
          <p:cNvSpPr/>
          <p:nvPr/>
        </p:nvSpPr>
        <p:spPr>
          <a:xfrm>
            <a:off x="191911" y="1038579"/>
            <a:ext cx="5181600" cy="363501"/>
          </a:xfrm>
          <a:prstGeom prst="wedgeRoundRectCallout">
            <a:avLst>
              <a:gd name="adj1" fmla="val 59324"/>
              <a:gd name="adj2" fmla="val -135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Ongoing work in NMRG, then maybe ANIMA ?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663906" y="1048137"/>
            <a:ext cx="588623" cy="707886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FC000"/>
                </a:solidFill>
              </a:rPr>
              <a:t>!?</a:t>
            </a:r>
          </a:p>
        </p:txBody>
      </p:sp>
      <p:sp>
        <p:nvSpPr>
          <p:cNvPr id="15" name="Rounded Rectangular Callout 14"/>
          <p:cNvSpPr/>
          <p:nvPr/>
        </p:nvSpPr>
        <p:spPr>
          <a:xfrm>
            <a:off x="122025" y="1519135"/>
            <a:ext cx="5183754" cy="4308228"/>
          </a:xfrm>
          <a:prstGeom prst="wedgeRoundRectCallout">
            <a:avLst>
              <a:gd name="adj1" fmla="val 66373"/>
              <a:gd name="adj2" fmla="val 443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</a:rPr>
              <a:t>What distributed/decentralized services</a:t>
            </a:r>
            <a:br>
              <a:rPr lang="en-US" sz="2000" b="1" dirty="0" smtClean="0">
                <a:solidFill>
                  <a:schemeClr val="tx1"/>
                </a:solidFill>
              </a:rPr>
            </a:br>
            <a:r>
              <a:rPr lang="en-US" sz="2000" b="1" dirty="0" smtClean="0">
                <a:solidFill>
                  <a:schemeClr val="tx1"/>
                </a:solidFill>
              </a:rPr>
              <a:t> are of interest ?</a:t>
            </a:r>
          </a:p>
          <a:p>
            <a:pPr algn="ctr"/>
            <a:r>
              <a:rPr lang="en-US" sz="2000" b="1" i="1" dirty="0">
                <a:solidFill>
                  <a:schemeClr val="tx1"/>
                </a:solidFill>
              </a:rPr>
              <a:t>e</a:t>
            </a:r>
            <a:r>
              <a:rPr lang="en-US" sz="2000" b="1" i="1" dirty="0" smtClean="0">
                <a:solidFill>
                  <a:schemeClr val="tx1"/>
                </a:solidFill>
              </a:rPr>
              <a:t>specially also for security</a:t>
            </a:r>
          </a:p>
          <a:p>
            <a:pPr algn="ctr"/>
            <a:endParaRPr lang="en-US" sz="2000" b="1" dirty="0">
              <a:solidFill>
                <a:schemeClr val="tx1"/>
              </a:solidFill>
            </a:endParaRPr>
          </a:p>
          <a:p>
            <a:pPr algn="ctr"/>
            <a:r>
              <a:rPr lang="en-US" sz="2000" i="1" dirty="0" smtClean="0">
                <a:solidFill>
                  <a:schemeClr val="tx1"/>
                </a:solidFill>
              </a:rPr>
              <a:t>We have seen many comprehensive,</a:t>
            </a:r>
          </a:p>
          <a:p>
            <a:pPr algn="ctr"/>
            <a:r>
              <a:rPr lang="en-US" sz="2000" i="1" dirty="0">
                <a:solidFill>
                  <a:schemeClr val="tx1"/>
                </a:solidFill>
              </a:rPr>
              <a:t>ambitious architectur proposals in ANIMA over the years</a:t>
            </a:r>
          </a:p>
          <a:p>
            <a:pPr algn="ctr"/>
            <a:endParaRPr lang="en-US" sz="2000" i="1" dirty="0" smtClean="0">
              <a:solidFill>
                <a:schemeClr val="tx1"/>
              </a:solidFill>
            </a:endParaRPr>
          </a:p>
          <a:p>
            <a:pPr algn="ctr"/>
            <a:r>
              <a:rPr lang="en-US" sz="2000" i="1" dirty="0">
                <a:solidFill>
                  <a:schemeClr val="tx1"/>
                </a:solidFill>
              </a:rPr>
              <a:t>But ANIMA is in OPS, so we are primarily interested in stuff that can be operationalized (easily)</a:t>
            </a:r>
            <a:endParaRPr lang="en-US" sz="1600" dirty="0">
              <a:solidFill>
                <a:schemeClr val="tx1"/>
              </a:solidFill>
            </a:endParaRPr>
          </a:p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ANI with GRASP makes this easy and agile – including experimentation / prototyping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8" name="Rounded Rectangular Callout 17"/>
          <p:cNvSpPr/>
          <p:nvPr/>
        </p:nvSpPr>
        <p:spPr>
          <a:xfrm>
            <a:off x="169333" y="5958840"/>
            <a:ext cx="5136446" cy="593436"/>
          </a:xfrm>
          <a:prstGeom prst="wedgeRoundRectCallout">
            <a:avLst>
              <a:gd name="adj1" fmla="val 61015"/>
              <a:gd name="adj2" fmla="val -195273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</a:rPr>
              <a:t>ANI </a:t>
            </a:r>
            <a:r>
              <a:rPr lang="en-US" sz="2000" dirty="0" smtClean="0">
                <a:solidFill>
                  <a:schemeClr val="tx1"/>
                </a:solidFill>
              </a:rPr>
              <a:t>and xtensions</a:t>
            </a:r>
            <a:r>
              <a:rPr lang="en-US" sz="2000" b="1" dirty="0" smtClean="0">
                <a:solidFill>
                  <a:schemeClr val="tx1"/>
                </a:solidFill>
              </a:rPr>
              <a:t>: </a:t>
            </a:r>
            <a:r>
              <a:rPr lang="en-US" sz="2000" dirty="0" smtClean="0">
                <a:solidFill>
                  <a:schemeClr val="tx1"/>
                </a:solidFill>
              </a:rPr>
              <a:t>Done</a:t>
            </a:r>
            <a:r>
              <a:rPr lang="en-US" sz="2000" b="1" dirty="0" smtClean="0">
                <a:solidFill>
                  <a:schemeClr val="tx1"/>
                </a:solidFill>
              </a:rPr>
              <a:t>/ongoing in ANIMA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and especially bootstrap also in other groups</a:t>
            </a:r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7042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36733"/>
          </a:xfrm>
        </p:spPr>
        <p:txBody>
          <a:bodyPr>
            <a:normAutofit/>
          </a:bodyPr>
          <a:lstStyle/>
          <a:p>
            <a:r>
              <a:rPr lang="en-US"/>
              <a:t>Pragmatic considerations (1) </a:t>
            </a:r>
            <a:r>
              <a:rPr lang="en-US" sz="2800"/>
              <a:t>(sorry, no eye candy)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01858"/>
            <a:ext cx="10515600" cy="5238427"/>
          </a:xfrm>
        </p:spPr>
        <p:txBody>
          <a:bodyPr>
            <a:normAutofit/>
          </a:bodyPr>
          <a:lstStyle/>
          <a:p>
            <a:r>
              <a:rPr lang="en-US"/>
              <a:t>Application protocols with End-to-end encrypion (TLS, QUIC)</a:t>
            </a:r>
          </a:p>
          <a:p>
            <a:pPr lvl="1"/>
            <a:r>
              <a:rPr lang="en-US"/>
              <a:t>Do often not use strong, automatically renewed and flexible PKI certificates but just TLS with username/password and Web PKI with thir problematic Trust Anchor management. </a:t>
            </a:r>
          </a:p>
          <a:p>
            <a:pPr lvl="1"/>
            <a:r>
              <a:rPr lang="en-US"/>
              <a:t>Certificate management often seen as difficult by operators</a:t>
            </a:r>
          </a:p>
          <a:p>
            <a:r>
              <a:rPr lang="en-US"/>
              <a:t>Just use ANI certificates ?!</a:t>
            </a:r>
          </a:p>
          <a:p>
            <a:pPr lvl="1"/>
            <a:r>
              <a:rPr lang="en-US"/>
              <a:t>Simply relying on ANI certificate could help to automate/use strong crypto for end-to-end applications</a:t>
            </a:r>
          </a:p>
          <a:p>
            <a:pPr lvl="1"/>
            <a:r>
              <a:rPr lang="en-US"/>
              <a:t>If existing ANI services are not sufficient, additional (higher layer) automation can be implemented as ASA</a:t>
            </a:r>
          </a:p>
          <a:p>
            <a:pPr lvl="1"/>
            <a:r>
              <a:rPr lang="en-US"/>
              <a:t>E.g.: additional role/authorization functionality for certificates via ANI/ASA so certificates become more functional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922B3B-C959-464A-9404-96A8CB760C03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53710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36733"/>
          </a:xfrm>
        </p:spPr>
        <p:txBody>
          <a:bodyPr>
            <a:normAutofit/>
          </a:bodyPr>
          <a:lstStyle/>
          <a:p>
            <a:r>
              <a:rPr lang="en-US"/>
              <a:t>Pragmatic considerations (2) </a:t>
            </a:r>
            <a:r>
              <a:rPr lang="en-US" sz="2800"/>
              <a:t>(sorry, no eye candy)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01858"/>
            <a:ext cx="10515600" cy="5238427"/>
          </a:xfrm>
        </p:spPr>
        <p:txBody>
          <a:bodyPr>
            <a:normAutofit fontScale="85000" lnSpcReduction="20000"/>
          </a:bodyPr>
          <a:lstStyle/>
          <a:p>
            <a:endParaRPr lang="en-US"/>
          </a:p>
          <a:p>
            <a:r>
              <a:rPr lang="en-US" sz="2600"/>
              <a:t>Existing infrastructure services protocols are often not deployed with “security” </a:t>
            </a:r>
          </a:p>
          <a:p>
            <a:r>
              <a:rPr lang="en-US" sz="2600"/>
              <a:t>Operationaly hard to do key management and bootstrap for the services.</a:t>
            </a:r>
          </a:p>
          <a:p>
            <a:pPr lvl="1"/>
            <a:r>
              <a:rPr lang="en-US" sz="2600"/>
              <a:t>NTP, DNS, SMTP, MacSec, routing protocols, “tftp”, IPFIX and several others</a:t>
            </a:r>
          </a:p>
          <a:p>
            <a:r>
              <a:rPr lang="en-US" sz="2600"/>
              <a:t>When complely insecure protocols are run across ACP, their traffic is protected by ACP</a:t>
            </a:r>
          </a:p>
          <a:p>
            <a:pPr lvl="1"/>
            <a:r>
              <a:rPr lang="en-US" sz="2600"/>
              <a:t>Hop-by-hop authentication/encryption</a:t>
            </a:r>
          </a:p>
          <a:p>
            <a:r>
              <a:rPr lang="en-US" sz="2600"/>
              <a:t>But many need their own, non-certificate credentials</a:t>
            </a:r>
          </a:p>
          <a:p>
            <a:pPr lvl="1"/>
            <a:r>
              <a:rPr lang="en-US" sz="2600"/>
              <a:t>And several should not run across ACP (OAM plane)</a:t>
            </a:r>
          </a:p>
          <a:p>
            <a:r>
              <a:rPr lang="en-US" sz="2600"/>
              <a:t>ACP/GRASP ASA to the rescue</a:t>
            </a:r>
          </a:p>
          <a:p>
            <a:pPr lvl="1"/>
            <a:r>
              <a:rPr lang="en-US" sz="2600"/>
              <a:t>ASA does not need to worry about how to discover candidate protocol peers (link-local or ,network wide) whether to trust them, or how to come up with new messages – All done by ACP/GRASP</a:t>
            </a:r>
          </a:p>
          <a:p>
            <a:pPr lvl="1"/>
            <a:r>
              <a:rPr lang="en-US" sz="2600"/>
              <a:t>Simple to write distributed scripts (e.g.: TCL or pyhon) to automate generation and provisioning of such keying material </a:t>
            </a:r>
          </a:p>
          <a:p>
            <a:pPr lvl="1"/>
            <a:r>
              <a:rPr lang="en-US" sz="2600"/>
              <a:t>Automating e.g.: securing of routing protocols wih dynamic keys could be maybe a &lt; 100 lines of code script using GRASP API (TBD)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922B3B-C959-464A-9404-96A8CB760C03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45148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857" y="1043384"/>
            <a:ext cx="4551764" cy="4542202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268110" y="273657"/>
            <a:ext cx="11731806" cy="5644035"/>
            <a:chOff x="114684" y="273753"/>
            <a:chExt cx="7492604" cy="3604605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38073" y="1218928"/>
              <a:ext cx="3569215" cy="2381507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1290484" y="929250"/>
              <a:ext cx="1743685" cy="12383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>
                  <a:solidFill>
                    <a:schemeClr val="accent1">
                      <a:lumMod val="50000"/>
                    </a:schemeClr>
                  </a:solidFill>
                  <a:latin typeface="Comic Sans MS" charset="0"/>
                  <a:ea typeface="Comic Sans MS" charset="0"/>
                  <a:cs typeface="Comic Sans MS" charset="0"/>
                </a:rPr>
                <a:t>SDN-Controller</a:t>
              </a:r>
            </a:p>
            <a:p>
              <a:r>
                <a:rPr lang="en-US" sz="2000">
                  <a:solidFill>
                    <a:schemeClr val="accent1">
                      <a:lumMod val="50000"/>
                    </a:schemeClr>
                  </a:solidFill>
                  <a:latin typeface="Comic Sans MS" charset="0"/>
                  <a:ea typeface="Comic Sans MS" charset="0"/>
                  <a:cs typeface="Comic Sans MS" charset="0"/>
                </a:rPr>
                <a:t>  SDN-Orchestrator</a:t>
              </a:r>
            </a:p>
            <a:p>
              <a:r>
                <a:rPr lang="en-US" sz="2000">
                  <a:solidFill>
                    <a:schemeClr val="accent1">
                      <a:lumMod val="50000"/>
                    </a:schemeClr>
                  </a:solidFill>
                  <a:latin typeface="Comic Sans MS" charset="0"/>
                  <a:ea typeface="Comic Sans MS" charset="0"/>
                  <a:cs typeface="Comic Sans MS" charset="0"/>
                </a:rPr>
                <a:t>   SDN-Developer</a:t>
              </a:r>
            </a:p>
            <a:p>
              <a:r>
                <a:rPr lang="en-US" sz="2000">
                  <a:solidFill>
                    <a:schemeClr val="accent1">
                      <a:lumMod val="50000"/>
                    </a:schemeClr>
                  </a:solidFill>
                  <a:latin typeface="Comic Sans MS" charset="0"/>
                  <a:ea typeface="Comic Sans MS" charset="0"/>
                  <a:cs typeface="Comic Sans MS" charset="0"/>
                </a:rPr>
                <a:t>    Data Analyst</a:t>
              </a:r>
            </a:p>
            <a:p>
              <a:r>
                <a:rPr lang="en-US" sz="2000">
                  <a:solidFill>
                    <a:schemeClr val="accent1">
                      <a:lumMod val="50000"/>
                    </a:schemeClr>
                  </a:solidFill>
                  <a:latin typeface="Comic Sans MS" charset="0"/>
                  <a:ea typeface="Comic Sans MS" charset="0"/>
                  <a:cs typeface="Comic Sans MS" charset="0"/>
                </a:rPr>
                <a:t>     Network operator</a:t>
              </a:r>
            </a:p>
            <a:p>
              <a:r>
                <a:rPr lang="en-US" sz="2000">
                  <a:solidFill>
                    <a:schemeClr val="accent1">
                      <a:lumMod val="50000"/>
                    </a:schemeClr>
                  </a:solidFill>
                  <a:latin typeface="Comic Sans MS" charset="0"/>
                  <a:ea typeface="Comic Sans MS" charset="0"/>
                  <a:cs typeface="Comic Sans MS" charset="0"/>
                </a:rPr>
                <a:t>     Security Expert</a:t>
              </a:r>
            </a:p>
          </p:txBody>
        </p:sp>
        <p:sp>
          <p:nvSpPr>
            <p:cNvPr id="9" name="Right Arrow 8"/>
            <p:cNvSpPr/>
            <p:nvPr/>
          </p:nvSpPr>
          <p:spPr>
            <a:xfrm>
              <a:off x="2112961" y="2512262"/>
              <a:ext cx="1894501" cy="235974"/>
            </a:xfrm>
            <a:prstGeom prst="rightArrow">
              <a:avLst>
                <a:gd name="adj1" fmla="val 56249"/>
                <a:gd name="adj2" fmla="val 50000"/>
              </a:avLst>
            </a:prstGeom>
            <a:gradFill flip="none" rotWithShape="1">
              <a:gsLst>
                <a:gs pos="0">
                  <a:schemeClr val="accent1">
                    <a:shade val="30000"/>
                    <a:satMod val="115000"/>
                  </a:schemeClr>
                </a:gs>
                <a:gs pos="50000">
                  <a:schemeClr val="accent1">
                    <a:shade val="67500"/>
                    <a:satMod val="115000"/>
                  </a:schemeClr>
                </a:gs>
                <a:gs pos="100000">
                  <a:schemeClr val="accent1"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18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085330" y="2286744"/>
              <a:ext cx="1957653" cy="2555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>
                  <a:solidFill>
                    <a:schemeClr val="accent1">
                      <a:lumMod val="50000"/>
                    </a:schemeClr>
                  </a:solidFill>
                  <a:latin typeface="Comic Sans MS" charset="0"/>
                  <a:ea typeface="Comic Sans MS" charset="0"/>
                  <a:cs typeface="Comic Sans MS" charset="0"/>
                </a:rPr>
                <a:t>In-network intelligence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2454888" y="2657244"/>
              <a:ext cx="1420355" cy="584808"/>
            </a:xfrm>
            <a:prstGeom prst="rect">
              <a:avLst/>
            </a:prstGeom>
            <a:noFill/>
          </p:spPr>
          <p:txBody>
            <a:bodyPr wrap="none" lIns="143175" tIns="71588" rIns="143175" bIns="71588">
              <a:spAutoFit/>
            </a:bodyPr>
            <a:lstStyle/>
            <a:p>
              <a:pPr algn="ctr"/>
              <a:r>
                <a:rPr lang="en-US" sz="5011" b="1">
                  <a:ln w="12700">
                    <a:solidFill>
                      <a:schemeClr val="accent1"/>
                    </a:solidFill>
                    <a:prstDash val="solid"/>
                  </a:ln>
                  <a:pattFill prst="pct50">
                    <a:fgClr>
                      <a:schemeClr val="accent1"/>
                    </a:fgClr>
                    <a:bgClr>
                      <a:schemeClr val="accent1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accent1"/>
                    </a:outerShdw>
                  </a:effectLst>
                </a:rPr>
                <a:t>ANIMA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14684" y="273753"/>
              <a:ext cx="4095284" cy="4914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>
                  <a:solidFill>
                    <a:schemeClr val="accent1">
                      <a:lumMod val="50000"/>
                    </a:schemeClr>
                  </a:solidFill>
                  <a:latin typeface="Comic Sans MS" charset="0"/>
                  <a:ea typeface="Comic Sans MS" charset="0"/>
                  <a:cs typeface="Comic Sans MS" charset="0"/>
                </a:rPr>
                <a:t>If networks where cars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89705" y="3542438"/>
              <a:ext cx="2572938" cy="3359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18">
                  <a:solidFill>
                    <a:schemeClr val="accent1">
                      <a:lumMod val="50000"/>
                    </a:schemeClr>
                  </a:solidFill>
                  <a:latin typeface="Comic Sans MS" charset="0"/>
                  <a:ea typeface="Comic Sans MS" charset="0"/>
                  <a:cs typeface="Comic Sans MS" charset="0"/>
                </a:rPr>
                <a:t>“self driving networks”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 rot="188566">
              <a:off x="4667712" y="2657244"/>
              <a:ext cx="1101781" cy="3359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18">
                  <a:solidFill>
                    <a:schemeClr val="accent1">
                      <a:lumMod val="50000"/>
                    </a:schemeClr>
                  </a:solidFill>
                  <a:latin typeface="Comic Sans MS" charset="0"/>
                  <a:ea typeface="Comic Sans MS" charset="0"/>
                  <a:cs typeface="Comic Sans MS" charset="0"/>
                </a:rPr>
                <a:t>networks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495299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325465" y="365125"/>
            <a:ext cx="10515600" cy="766763"/>
          </a:xfrm>
        </p:spPr>
        <p:txBody>
          <a:bodyPr/>
          <a:lstStyle/>
          <a:p>
            <a:r>
              <a:rPr lang="en-US"/>
              <a:t>The End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294468" y="1131888"/>
            <a:ext cx="10515600" cy="5045075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Please engage with us (proposal, questions, suggestion) if you think this is useful for you ! – anima@ietf.org</a:t>
            </a:r>
          </a:p>
        </p:txBody>
      </p:sp>
    </p:spTree>
    <p:extLst>
      <p:ext uri="{BB962C8B-B14F-4D97-AF65-F5344CB8AC3E}">
        <p14:creationId xmlns:p14="http://schemas.microsoft.com/office/powerpoint/2010/main" val="9177409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81784"/>
          </a:xfrm>
        </p:spPr>
        <p:txBody>
          <a:bodyPr/>
          <a:lstStyle/>
          <a:p>
            <a:r>
              <a:rPr lang="en-US" dirty="0" smtClean="0"/>
              <a:t>Background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46910"/>
            <a:ext cx="10515600" cy="5502851"/>
          </a:xfrm>
        </p:spPr>
        <p:txBody>
          <a:bodyPr>
            <a:normAutofit fontScale="85000" lnSpcReduction="20000"/>
          </a:bodyPr>
          <a:lstStyle/>
          <a:p>
            <a:pPr marL="0" indent="0" algn="ctr">
              <a:buNone/>
            </a:pPr>
            <a:r>
              <a:rPr lang="en-US" i="1"/>
              <a:t>The Autonomic Networking Integrated Model and Approach (ANIMA) working group develops and maintains specifications and documentation for interoperable protocols and procedures for secure automated network management and control of professionally-managed (*) networks</a:t>
            </a:r>
            <a:r>
              <a:rPr lang="en-US"/>
              <a:t>.</a:t>
            </a:r>
            <a:endParaRPr lang="en-US" dirty="0" smtClean="0"/>
          </a:p>
          <a:p>
            <a:endParaRPr lang="en-US" dirty="0" smtClean="0"/>
          </a:p>
          <a:p>
            <a:r>
              <a:rPr lang="en-US" sz="2600" dirty="0"/>
              <a:t>ANIMA as a good fit of SACM goals and a good platform for further SACM work ?!</a:t>
            </a:r>
          </a:p>
          <a:p>
            <a:r>
              <a:rPr lang="en-US" sz="2600" dirty="0"/>
              <a:t>After ANIMA was formed, we did consult with SACM for alignment guidance</a:t>
            </a:r>
          </a:p>
          <a:p>
            <a:r>
              <a:rPr lang="en-US" dirty="0" smtClean="0"/>
              <a:t>And then we went away into producing our charter round 1 RFC and only recently charter round 2. </a:t>
            </a:r>
          </a:p>
          <a:p>
            <a:r>
              <a:rPr lang="en-US" dirty="0"/>
              <a:t>Now we felt it was a good time to cirble back to SACM updating on what we didand encourage further collaboration / input from SACM community</a:t>
            </a:r>
          </a:p>
          <a:p>
            <a:pPr marL="0" indent="0">
              <a:buNone/>
            </a:pPr>
            <a:r>
              <a:rPr lang="en-US" dirty="0" smtClean="0"/>
              <a:t>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1700" dirty="0"/>
              <a:t>(*) ANIMA does not want to step on HOMENET</a:t>
            </a:r>
            <a:endParaRPr lang="en-US" sz="1700" dirty="0" smtClean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922B3B-C959-464A-9404-96A8CB760C03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5873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983" y="236034"/>
            <a:ext cx="10779269" cy="753670"/>
          </a:xfrm>
        </p:spPr>
        <p:txBody>
          <a:bodyPr/>
          <a:lstStyle/>
          <a:p>
            <a:r>
              <a:rPr lang="en-US" dirty="0" smtClean="0"/>
              <a:t>From NMRG to ANIMA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4983" y="1151068"/>
            <a:ext cx="5346915" cy="502589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 smtClean="0"/>
              <a:t>NMRG</a:t>
            </a:r>
            <a:r>
              <a:rPr lang="en-US" sz="2400" dirty="0" smtClean="0"/>
              <a:t> </a:t>
            </a:r>
            <a:r>
              <a:rPr lang="en-US" sz="2400" b="1" dirty="0" smtClean="0"/>
              <a:t>Autonomic Networks:</a:t>
            </a:r>
          </a:p>
          <a:p>
            <a:pPr marL="457200" lvl="1" indent="0">
              <a:buNone/>
            </a:pPr>
            <a:r>
              <a:rPr lang="en-US" sz="2000" dirty="0"/>
              <a:t>S</a:t>
            </a:r>
            <a:r>
              <a:rPr lang="en-US" sz="2000" dirty="0" smtClean="0"/>
              <a:t>elf-X networks. X = configuring, healing, managing, optimizing, protecting, </a:t>
            </a:r>
            <a:r>
              <a:rPr lang="is-IS" sz="2000" dirty="0" smtClean="0"/>
              <a:t>…</a:t>
            </a:r>
            <a:r>
              <a:rPr lang="en-US" sz="2000" dirty="0"/>
              <a:t>. RFC7575/RFC7576</a:t>
            </a:r>
          </a:p>
          <a:p>
            <a:pPr marL="0" indent="0">
              <a:buNone/>
            </a:pPr>
            <a:r>
              <a:rPr lang="en-US" sz="2000" dirty="0"/>
              <a:t>Network wide </a:t>
            </a:r>
            <a:r>
              <a:rPr lang="en-US" sz="2000" b="1" dirty="0"/>
              <a:t>Intent </a:t>
            </a:r>
            <a:r>
              <a:rPr lang="en-US" sz="2000" dirty="0"/>
              <a:t>based management</a:t>
            </a:r>
            <a:endParaRPr lang="en-US" sz="2000" b="1" dirty="0" smtClean="0"/>
          </a:p>
          <a:p>
            <a:pPr marL="0" indent="0">
              <a:buNone/>
            </a:pPr>
            <a:r>
              <a:rPr lang="en-US" sz="2400" b="1" dirty="0" smtClean="0"/>
              <a:t>ASA </a:t>
            </a:r>
            <a:r>
              <a:rPr lang="en-US" sz="2400" dirty="0" smtClean="0"/>
              <a:t>– Autonomic Service Agents. </a:t>
            </a:r>
          </a:p>
          <a:p>
            <a:pPr marL="457200" lvl="1" indent="0">
              <a:buNone/>
            </a:pPr>
            <a:r>
              <a:rPr lang="en-US" sz="2000" dirty="0" smtClean="0"/>
              <a:t>Distributed software modules embodying a decentralized or distributed function/service on network devics.</a:t>
            </a:r>
          </a:p>
          <a:p>
            <a:pPr marL="0" indent="0">
              <a:buNone/>
            </a:pPr>
            <a:r>
              <a:rPr lang="en-US" sz="2200" b="1" dirty="0"/>
              <a:t>ANI - </a:t>
            </a:r>
            <a:r>
              <a:rPr lang="en-US" sz="2200" b="1" dirty="0" smtClean="0"/>
              <a:t>A</a:t>
            </a:r>
            <a:r>
              <a:rPr lang="en-US" sz="2200" dirty="0" smtClean="0"/>
              <a:t>utonomic </a:t>
            </a:r>
            <a:r>
              <a:rPr lang="en-US" sz="2200" b="1" dirty="0" smtClean="0"/>
              <a:t>N</a:t>
            </a:r>
            <a:r>
              <a:rPr lang="en-US" sz="2200" dirty="0" smtClean="0"/>
              <a:t>etwork </a:t>
            </a:r>
            <a:r>
              <a:rPr lang="en-US" sz="2200" b="1" dirty="0" smtClean="0"/>
              <a:t>I</a:t>
            </a:r>
            <a:r>
              <a:rPr lang="en-US" sz="2200" dirty="0" smtClean="0"/>
              <a:t>nfrastructure</a:t>
            </a:r>
          </a:p>
          <a:p>
            <a:pPr marL="457200" lvl="1" indent="0">
              <a:buNone/>
            </a:pPr>
            <a:r>
              <a:rPr lang="en-US" sz="1800" dirty="0"/>
              <a:t>Common infra for ASA and secure automation of legacy networks</a:t>
            </a:r>
          </a:p>
          <a:p>
            <a:pPr marL="457200" lvl="1" indent="0">
              <a:buNone/>
            </a:pPr>
            <a:r>
              <a:rPr lang="en-US" sz="1800" dirty="0"/>
              <a:t>BRKI: Secure, zero-touch bootstrap/onboarding  </a:t>
            </a:r>
          </a:p>
          <a:p>
            <a:pPr marL="457200" lvl="1" indent="0">
              <a:buNone/>
            </a:pPr>
            <a:r>
              <a:rPr lang="en-US" sz="1800" dirty="0" smtClean="0"/>
              <a:t>ACP: Secure zero-touch network wide connectivity</a:t>
            </a:r>
          </a:p>
          <a:p>
            <a:pPr marL="457200" lvl="1" indent="0">
              <a:buNone/>
            </a:pPr>
            <a:r>
              <a:rPr lang="en-US" sz="1800" dirty="0"/>
              <a:t>GRASP: Secure zero-touch extensible signaling</a:t>
            </a:r>
            <a:endParaRPr lang="en-US" sz="18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922B3B-C959-464A-9404-96A8CB760C03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684312" y="1000462"/>
            <a:ext cx="6248827" cy="523220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  <a:r>
              <a:rPr lang="en-US" dirty="0" smtClean="0"/>
              <a:t>    </a:t>
            </a:r>
            <a:r>
              <a:rPr lang="en-US" sz="1200" dirty="0" smtClean="0">
                <a:latin typeface="Courier" charset="0"/>
                <a:ea typeface="Courier" charset="0"/>
                <a:cs typeface="Courier" charset="0"/>
              </a:rPr>
              <a:t>+------------------------------------------------------------+</a:t>
            </a:r>
            <a:endParaRPr lang="en-US" sz="12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2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200" dirty="0" smtClean="0"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en-US" sz="1400" b="1" dirty="0" smtClean="0">
                <a:latin typeface="Courier" charset="0"/>
                <a:ea typeface="Courier" charset="0"/>
                <a:cs typeface="Courier" charset="0"/>
              </a:rPr>
              <a:t>|           Intent based Network Management          </a:t>
            </a:r>
            <a:r>
              <a:rPr lang="en-US" sz="1200" dirty="0" smtClean="0">
                <a:latin typeface="Courier" charset="0"/>
                <a:ea typeface="Courier" charset="0"/>
                <a:cs typeface="Courier" charset="0"/>
              </a:rPr>
              <a:t>|</a:t>
            </a:r>
          </a:p>
          <a:p>
            <a:r>
              <a:rPr lang="en-US" sz="12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200" dirty="0" smtClean="0">
                <a:latin typeface="Courier" charset="0"/>
                <a:ea typeface="Courier" charset="0"/>
                <a:cs typeface="Courier" charset="0"/>
              </a:rPr>
              <a:t>  +------------------------------------------------------------+</a:t>
            </a:r>
          </a:p>
          <a:p>
            <a:r>
              <a:rPr lang="en-US" sz="1200" dirty="0" smtClean="0">
                <a:latin typeface="Courier" charset="0"/>
                <a:ea typeface="Courier" charset="0"/>
                <a:cs typeface="Courier" charset="0"/>
              </a:rPr>
              <a:t>   |                      </a:t>
            </a:r>
            <a:r>
              <a:rPr lang="en-US" sz="1200" dirty="0">
                <a:latin typeface="Courier" charset="0"/>
                <a:ea typeface="Courier" charset="0"/>
                <a:cs typeface="Courier" charset="0"/>
              </a:rPr>
              <a:t>+------------+                        |</a:t>
            </a:r>
          </a:p>
          <a:p>
            <a:r>
              <a:rPr lang="de-DE" sz="1200" dirty="0">
                <a:latin typeface="Courier" charset="0"/>
                <a:ea typeface="Courier" charset="0"/>
                <a:cs typeface="Courier" charset="0"/>
              </a:rPr>
              <a:t>   |                      | Feedback   |                        |</a:t>
            </a:r>
          </a:p>
          <a:p>
            <a:r>
              <a:rPr lang="de-DE" sz="1200" dirty="0">
                <a:latin typeface="Courier" charset="0"/>
                <a:ea typeface="Courier" charset="0"/>
                <a:cs typeface="Courier" charset="0"/>
              </a:rPr>
              <a:t>   |                      |    Loops   |                        |</a:t>
            </a:r>
          </a:p>
          <a:p>
            <a:r>
              <a:rPr lang="en-US" sz="1200" dirty="0">
                <a:latin typeface="Courier" charset="0"/>
                <a:ea typeface="Courier" charset="0"/>
                <a:cs typeface="Courier" charset="0"/>
              </a:rPr>
              <a:t>   |                      +------------+                        |</a:t>
            </a:r>
          </a:p>
          <a:p>
            <a:r>
              <a:rPr lang="de-DE" sz="1200" dirty="0">
                <a:latin typeface="Courier" charset="0"/>
                <a:ea typeface="Courier" charset="0"/>
                <a:cs typeface="Courier" charset="0"/>
              </a:rPr>
              <a:t>   |                            ^                               |</a:t>
            </a:r>
          </a:p>
          <a:p>
            <a:r>
              <a:rPr lang="de-DE" sz="1200" dirty="0">
                <a:latin typeface="Courier" charset="0"/>
                <a:ea typeface="Courier" charset="0"/>
                <a:cs typeface="Courier" charset="0"/>
              </a:rPr>
              <a:t>   |                    Autonomic User Agent                    |</a:t>
            </a:r>
          </a:p>
          <a:p>
            <a:r>
              <a:rPr lang="de-DE" sz="1200" dirty="0">
                <a:latin typeface="Courier" charset="0"/>
                <a:ea typeface="Courier" charset="0"/>
                <a:cs typeface="Courier" charset="0"/>
              </a:rPr>
              <a:t>   |                            V                               |</a:t>
            </a:r>
          </a:p>
          <a:p>
            <a:r>
              <a:rPr lang="en-US" sz="1200" dirty="0">
                <a:latin typeface="Courier" charset="0"/>
                <a:ea typeface="Courier" charset="0"/>
                <a:cs typeface="Courier" charset="0"/>
              </a:rPr>
              <a:t>   | +-----------+        +------------+        +------------+  |</a:t>
            </a:r>
          </a:p>
          <a:p>
            <a:r>
              <a:rPr lang="de-DE" sz="1200" dirty="0">
                <a:latin typeface="Courier" charset="0"/>
                <a:ea typeface="Courier" charset="0"/>
                <a:cs typeface="Courier" charset="0"/>
              </a:rPr>
              <a:t>   | | </a:t>
            </a:r>
            <a:r>
              <a:rPr lang="de-DE" sz="1200" dirty="0" err="1">
                <a:latin typeface="Courier" charset="0"/>
                <a:ea typeface="Courier" charset="0"/>
                <a:cs typeface="Courier" charset="0"/>
              </a:rPr>
              <a:t>Self</a:t>
            </a:r>
            <a:r>
              <a:rPr lang="de-DE" sz="1200" dirty="0">
                <a:latin typeface="Courier" charset="0"/>
                <a:ea typeface="Courier" charset="0"/>
                <a:cs typeface="Courier" charset="0"/>
              </a:rPr>
              <a:t>-     |        | </a:t>
            </a:r>
            <a:r>
              <a:rPr lang="de-DE" sz="1400" b="1" dirty="0">
                <a:latin typeface="Courier" charset="0"/>
                <a:ea typeface="Courier" charset="0"/>
                <a:cs typeface="Courier" charset="0"/>
              </a:rPr>
              <a:t>A</a:t>
            </a:r>
            <a:r>
              <a:rPr lang="de-DE" sz="1200" dirty="0">
                <a:latin typeface="Courier" charset="0"/>
                <a:ea typeface="Courier" charset="0"/>
                <a:cs typeface="Courier" charset="0"/>
              </a:rPr>
              <a:t>utonomic  |        | Network    |  |</a:t>
            </a:r>
          </a:p>
          <a:p>
            <a:r>
              <a:rPr lang="en-US" sz="1200" dirty="0">
                <a:latin typeface="Courier" charset="0"/>
                <a:ea typeface="Courier" charset="0"/>
                <a:cs typeface="Courier" charset="0"/>
              </a:rPr>
              <a:t>   | | knowledge |&lt;------&gt;| </a:t>
            </a:r>
            <a:r>
              <a:rPr lang="en-US" sz="1400" b="1" dirty="0">
                <a:latin typeface="Courier" charset="0"/>
                <a:ea typeface="Courier" charset="0"/>
                <a:cs typeface="Courier" charset="0"/>
              </a:rPr>
              <a:t>S</a:t>
            </a:r>
            <a:r>
              <a:rPr lang="en-US" sz="1200" dirty="0">
                <a:latin typeface="Courier" charset="0"/>
                <a:ea typeface="Courier" charset="0"/>
                <a:cs typeface="Courier" charset="0"/>
              </a:rPr>
              <a:t>ervice    |&lt;------&gt;| Knowledge  |  |</a:t>
            </a:r>
          </a:p>
          <a:p>
            <a:r>
              <a:rPr lang="de-DE" sz="1200" dirty="0">
                <a:latin typeface="Courier" charset="0"/>
                <a:ea typeface="Courier" charset="0"/>
                <a:cs typeface="Courier" charset="0"/>
              </a:rPr>
              <a:t>   | |           |        | </a:t>
            </a:r>
            <a:r>
              <a:rPr lang="de-DE" sz="1400" b="1" dirty="0" err="1">
                <a:latin typeface="Courier" charset="0"/>
                <a:ea typeface="Courier" charset="0"/>
                <a:cs typeface="Courier" charset="0"/>
              </a:rPr>
              <a:t>A</a:t>
            </a:r>
            <a:r>
              <a:rPr lang="de-DE" sz="1200" dirty="0" err="1">
                <a:latin typeface="Courier" charset="0"/>
                <a:ea typeface="Courier" charset="0"/>
                <a:cs typeface="Courier" charset="0"/>
              </a:rPr>
              <a:t>gents</a:t>
            </a:r>
            <a:r>
              <a:rPr lang="de-DE" sz="1200" dirty="0">
                <a:latin typeface="Courier" charset="0"/>
                <a:ea typeface="Courier" charset="0"/>
                <a:cs typeface="Courier" charset="0"/>
              </a:rPr>
              <a:t>     |        | (Discovery)|  |</a:t>
            </a:r>
          </a:p>
          <a:p>
            <a:r>
              <a:rPr lang="en-US" sz="1200" dirty="0">
                <a:latin typeface="Courier" charset="0"/>
                <a:ea typeface="Courier" charset="0"/>
                <a:cs typeface="Courier" charset="0"/>
              </a:rPr>
              <a:t>   | +-----------+        +------------+        +------------+  |</a:t>
            </a:r>
          </a:p>
          <a:p>
            <a:r>
              <a:rPr lang="de-DE" sz="1200" dirty="0">
                <a:latin typeface="Courier" charset="0"/>
                <a:ea typeface="Courier" charset="0"/>
                <a:cs typeface="Courier" charset="0"/>
              </a:rPr>
              <a:t>   |                            ^                     ^         |</a:t>
            </a:r>
          </a:p>
          <a:p>
            <a:r>
              <a:rPr lang="de-DE" sz="1200" dirty="0">
                <a:latin typeface="Courier" charset="0"/>
                <a:ea typeface="Courier" charset="0"/>
                <a:cs typeface="Courier" charset="0"/>
              </a:rPr>
              <a:t>   |                            |                     |         |</a:t>
            </a:r>
          </a:p>
          <a:p>
            <a:r>
              <a:rPr lang="de-DE" sz="1200" dirty="0">
                <a:latin typeface="Courier" charset="0"/>
                <a:ea typeface="Courier" charset="0"/>
                <a:cs typeface="Courier" charset="0"/>
              </a:rPr>
              <a:t>   |                            V                     V         |</a:t>
            </a:r>
          </a:p>
          <a:p>
            <a:r>
              <a:rPr lang="en-US" sz="1200" dirty="0">
                <a:latin typeface="Courier" charset="0"/>
                <a:ea typeface="Courier" charset="0"/>
                <a:cs typeface="Courier" charset="0"/>
              </a:rPr>
              <a:t>   |------------------------------------------------------------|</a:t>
            </a:r>
          </a:p>
          <a:p>
            <a:r>
              <a:rPr lang="de-DE" sz="1200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de-DE" sz="1600" dirty="0">
                <a:latin typeface="Courier" charset="0"/>
                <a:ea typeface="Courier" charset="0"/>
                <a:cs typeface="Courier" charset="0"/>
              </a:rPr>
              <a:t>| </a:t>
            </a:r>
            <a:r>
              <a:rPr lang="de-DE" sz="1600" dirty="0" smtClean="0"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de-DE" sz="1600" b="1" dirty="0">
                <a:latin typeface="Courier" charset="0"/>
                <a:ea typeface="Courier" charset="0"/>
                <a:cs typeface="Courier" charset="0"/>
              </a:rPr>
              <a:t>Autonomic </a:t>
            </a:r>
            <a:r>
              <a:rPr lang="de-DE" sz="1600" b="1" dirty="0" smtClean="0">
                <a:latin typeface="Courier" charset="0"/>
                <a:ea typeface="Courier" charset="0"/>
                <a:cs typeface="Courier" charset="0"/>
              </a:rPr>
              <a:t>Network Infrastructure (ANI)    </a:t>
            </a:r>
            <a:r>
              <a:rPr lang="de-DE" sz="1200" dirty="0" smtClean="0">
                <a:latin typeface="Courier" charset="0"/>
                <a:ea typeface="Courier" charset="0"/>
                <a:cs typeface="Courier" charset="0"/>
              </a:rPr>
              <a:t>|</a:t>
            </a:r>
            <a:endParaRPr lang="de-DE" sz="12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200" dirty="0">
                <a:latin typeface="Courier" charset="0"/>
                <a:ea typeface="Courier" charset="0"/>
                <a:cs typeface="Courier" charset="0"/>
              </a:rPr>
              <a:t>   |------------------------------------------------------------|</a:t>
            </a:r>
          </a:p>
          <a:p>
            <a:r>
              <a:rPr lang="de-DE" sz="1200" dirty="0">
                <a:latin typeface="Courier" charset="0"/>
                <a:ea typeface="Courier" charset="0"/>
                <a:cs typeface="Courier" charset="0"/>
              </a:rPr>
              <a:t>   |           Standard Operating System </a:t>
            </a:r>
            <a:r>
              <a:rPr lang="de-DE" sz="1200" dirty="0" err="1">
                <a:latin typeface="Courier" charset="0"/>
                <a:ea typeface="Courier" charset="0"/>
                <a:cs typeface="Courier" charset="0"/>
              </a:rPr>
              <a:t>Functions</a:t>
            </a:r>
            <a:r>
              <a:rPr lang="de-DE" sz="1200" dirty="0">
                <a:latin typeface="Courier" charset="0"/>
                <a:ea typeface="Courier" charset="0"/>
                <a:cs typeface="Courier" charset="0"/>
              </a:rPr>
              <a:t>              |</a:t>
            </a:r>
          </a:p>
          <a:p>
            <a:r>
              <a:rPr lang="en-US" sz="1200" dirty="0">
                <a:latin typeface="Courier" charset="0"/>
                <a:ea typeface="Courier" charset="0"/>
                <a:cs typeface="Courier" charset="0"/>
              </a:rPr>
              <a:t>   +------------------------------------------------------------+</a:t>
            </a:r>
          </a:p>
          <a:p>
            <a:endParaRPr lang="en-US" sz="12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200" dirty="0">
                <a:latin typeface="Courier" charset="0"/>
                <a:ea typeface="Courier" charset="0"/>
                <a:cs typeface="Courier" charset="0"/>
              </a:rPr>
              <a:t>     </a:t>
            </a:r>
            <a:r>
              <a:rPr lang="en-US" sz="12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400" b="1" dirty="0">
                <a:latin typeface="Courier" charset="0"/>
                <a:ea typeface="Courier" charset="0"/>
                <a:cs typeface="Courier" charset="0"/>
              </a:rPr>
              <a:t>Figure 1: Reference Model for an Autonomic </a:t>
            </a:r>
            <a:r>
              <a:rPr lang="en-US" sz="1400" b="1" dirty="0" smtClean="0">
                <a:latin typeface="Courier" charset="0"/>
                <a:ea typeface="Courier" charset="0"/>
                <a:cs typeface="Courier" charset="0"/>
              </a:rPr>
              <a:t>Node</a:t>
            </a:r>
          </a:p>
          <a:p>
            <a:r>
              <a:rPr lang="en-US" sz="1400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400" b="1" dirty="0" smtClean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sz="1400" dirty="0" smtClean="0">
                <a:latin typeface="Courier" charset="0"/>
                <a:ea typeface="Courier" charset="0"/>
                <a:cs typeface="Courier" charset="0"/>
              </a:rPr>
              <a:t>from RFC7575 slightly enhanced</a:t>
            </a:r>
            <a:endParaRPr lang="en-US" sz="1400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6493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71513" y="0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/>
              <a:t>ANIMA Charter round 1 (ANI) published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671513" y="1052513"/>
            <a:ext cx="11520487" cy="58054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 smtClean="0"/>
              <a:t>Autonomic Neworking Infrastructure (ANI)</a:t>
            </a:r>
          </a:p>
          <a:p>
            <a:pPr marL="0" indent="0">
              <a:buNone/>
            </a:pPr>
            <a:r>
              <a:rPr lang="en-US" sz="2400" dirty="0"/>
              <a:t>May 2021  RFC-Editor Cluster 325, 420 pages</a:t>
            </a:r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r>
              <a:rPr lang="en-US" sz="2400" dirty="0" smtClean="0"/>
              <a:t>RFC8366: Validation use case 1: Stable Connectivity </a:t>
            </a:r>
            <a:r>
              <a:rPr lang="en-US" sz="1800" dirty="0" smtClean="0"/>
              <a:t>(23 pages)</a:t>
            </a:r>
            <a:endParaRPr lang="en-US" sz="2400" dirty="0" smtClean="0"/>
          </a:p>
          <a:p>
            <a:pPr marL="0" indent="0">
              <a:buNone/>
            </a:pPr>
            <a:r>
              <a:rPr lang="en-US" sz="2400" dirty="0"/>
              <a:t>RFC8368: BRSKI voucher  </a:t>
            </a:r>
            <a:r>
              <a:rPr lang="en-US" sz="1800" dirty="0"/>
              <a:t>(24 pages)</a:t>
            </a:r>
          </a:p>
          <a:p>
            <a:pPr marL="0" indent="0">
              <a:buNone/>
            </a:pPr>
            <a:r>
              <a:rPr lang="en-US" sz="2400" dirty="0"/>
              <a:t>RFC8990: GRASP – Generic Autonomic Signaling Protocol </a:t>
            </a:r>
            <a:r>
              <a:rPr lang="en-US" sz="1800" dirty="0"/>
              <a:t>(55 pages)</a:t>
            </a:r>
          </a:p>
          <a:p>
            <a:pPr marL="0" indent="0">
              <a:buNone/>
            </a:pPr>
            <a:r>
              <a:rPr lang="en-US" sz="2400" dirty="0"/>
              <a:t>RFC8991: GRASP API </a:t>
            </a:r>
            <a:r>
              <a:rPr lang="en-US" sz="1800" dirty="0"/>
              <a:t>(29 pages)</a:t>
            </a:r>
          </a:p>
          <a:p>
            <a:pPr marL="0" indent="0">
              <a:buNone/>
            </a:pPr>
            <a:r>
              <a:rPr lang="en-US" sz="2400" dirty="0"/>
              <a:t>RFC8992: Validation use case 2: Prefix Management </a:t>
            </a:r>
            <a:r>
              <a:rPr lang="en-US" sz="1800" dirty="0"/>
              <a:t>(19 pages)</a:t>
            </a:r>
          </a:p>
          <a:p>
            <a:pPr marL="0" indent="0">
              <a:buNone/>
            </a:pPr>
            <a:r>
              <a:rPr lang="en-US" sz="2400" dirty="0"/>
              <a:t>RFC8993: Autonomic Networking Reference Model </a:t>
            </a:r>
            <a:r>
              <a:rPr lang="en-US" sz="1800" dirty="0"/>
              <a:t>(26 pages)</a:t>
            </a:r>
          </a:p>
          <a:p>
            <a:pPr marL="0" indent="0">
              <a:buNone/>
            </a:pPr>
            <a:r>
              <a:rPr lang="en-US" sz="2400" dirty="0"/>
              <a:t>RFC8994: ACP – Autonomic Control Plane </a:t>
            </a:r>
            <a:r>
              <a:rPr lang="en-US" sz="1800" dirty="0"/>
              <a:t>(128 pages)</a:t>
            </a:r>
          </a:p>
          <a:p>
            <a:pPr marL="0" indent="0">
              <a:buNone/>
            </a:pPr>
            <a:r>
              <a:rPr lang="en-US" sz="2400" dirty="0"/>
              <a:t>RFC8995: BRSKI – Bootstrap Remote Key Infrastructures </a:t>
            </a:r>
            <a:r>
              <a:rPr lang="en-US" sz="1800" dirty="0"/>
              <a:t>(116 pages)</a:t>
            </a:r>
          </a:p>
          <a:p>
            <a:pPr marL="0" indent="0">
              <a:buNone/>
            </a:pPr>
            <a:endParaRPr lang="en-US" sz="2000" u="sng" dirty="0" smtClean="0">
              <a:hlinkClick r:id="rId2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8879538" y="2743209"/>
            <a:ext cx="3312459" cy="3445011"/>
            <a:chOff x="8412696" y="1837870"/>
            <a:chExt cx="3749326" cy="4068041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17606" y="1837870"/>
              <a:ext cx="3744416" cy="3604765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8412696" y="5360754"/>
              <a:ext cx="3688637" cy="5451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/>
                <a:t>Fig.1: Use-case example,</a:t>
              </a:r>
            </a:p>
            <a:p>
              <a:r>
                <a:rPr lang="en-US" sz="1200"/>
                <a:t>           Autonomous opening of champagne bottle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238190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gi-chapter-slide-1">
            <a:hlinkClick r:id="" action="ppaction://media"/>
          </p:cNvPr>
          <p:cNvPicPr>
            <a:picLocks noGrp="1" noChangeAspect="1"/>
          </p:cNvPicPr>
          <p:nvPr>
            <p:ph idx="4294967295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676275"/>
            <a:ext cx="10922000" cy="6157913"/>
          </a:xfrm>
        </p:spPr>
      </p:pic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114300"/>
            <a:ext cx="10931525" cy="892175"/>
          </a:xfrm>
        </p:spPr>
        <p:txBody>
          <a:bodyPr>
            <a:normAutofit fontScale="90000"/>
          </a:bodyPr>
          <a:lstStyle/>
          <a:p>
            <a:r>
              <a:rPr lang="en-US" sz="3600" b="1" dirty="0" smtClean="0">
                <a:solidFill>
                  <a:srgbClr val="FF0000"/>
                </a:solidFill>
              </a:rPr>
              <a:t>For Self Study</a:t>
            </a:r>
            <a:r>
              <a:rPr lang="en-US" sz="3600" dirty="0" smtClean="0"/>
              <a:t>: Autonomic Network according to ANIMA</a:t>
            </a:r>
            <a:br>
              <a:rPr lang="en-US" sz="3600" dirty="0" smtClean="0"/>
            </a:br>
            <a:r>
              <a:rPr lang="en-US" sz="3600" dirty="0" smtClean="0"/>
              <a:t>RFC8993</a:t>
            </a:r>
            <a:endParaRPr lang="en-US" sz="3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1150" y="113665"/>
            <a:ext cx="157480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439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ounded Rectangle 83"/>
          <p:cNvSpPr/>
          <p:nvPr/>
        </p:nvSpPr>
        <p:spPr>
          <a:xfrm>
            <a:off x="6887663" y="1505078"/>
            <a:ext cx="5007015" cy="4353662"/>
          </a:xfrm>
          <a:prstGeom prst="roundRect">
            <a:avLst>
              <a:gd name="adj" fmla="val 8056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18"/>
          </a:p>
        </p:txBody>
      </p:sp>
      <p:pic>
        <p:nvPicPr>
          <p:cNvPr id="2050" name="Picture 2" descr="orkgroup Switch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2405" y="3570938"/>
            <a:ext cx="405030" cy="400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outer Icon | Cisco Networking Iconset | Yudha Agung Pribadi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7617" y="2699679"/>
            <a:ext cx="432291" cy="427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 descr="outer Icon | Cisco Networking Iconset | Yudha Agung Pribadi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1648" y="4284030"/>
            <a:ext cx="432291" cy="427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4" descr="outer Icon | Cisco Networking Iconset | Yudha Agung Pribadi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8337" y="2500569"/>
            <a:ext cx="432291" cy="427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orkgroup Switch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3088" y="2756019"/>
            <a:ext cx="405030" cy="400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 descr="outer Icon | Cisco Networking Iconset | Yudha Agung Pribadi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3821" y="3097001"/>
            <a:ext cx="432291" cy="427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4" descr="outer Icon | Cisco Networking Iconset | Yudha Agung Pribadi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2431" y="2177724"/>
            <a:ext cx="432291" cy="427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4" descr="outer Icon | Cisco Networking Iconset | Yudha Agung Pribadi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9059" y="4055791"/>
            <a:ext cx="432291" cy="427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4" descr="outer Icon | Cisco Networking Iconset | Yudha Agung Pribadi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68865" y="3183988"/>
            <a:ext cx="432291" cy="427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4" descr="outer Icon | Cisco Networking Iconset | Yudha Agung Pribadi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5005" y="4769209"/>
            <a:ext cx="432291" cy="427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8" name="Straight Connector 47"/>
          <p:cNvCxnSpPr>
            <a:stCxn id="32" idx="1"/>
            <a:endCxn id="24" idx="3"/>
          </p:cNvCxnSpPr>
          <p:nvPr/>
        </p:nvCxnSpPr>
        <p:spPr>
          <a:xfrm flipH="1" flipV="1">
            <a:off x="10479908" y="2913288"/>
            <a:ext cx="788957" cy="484309"/>
          </a:xfrm>
          <a:prstGeom prst="line">
            <a:avLst/>
          </a:prstGeom>
          <a:ln w="127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25" idx="1"/>
            <a:endCxn id="2050" idx="3"/>
          </p:cNvCxnSpPr>
          <p:nvPr/>
        </p:nvCxnSpPr>
        <p:spPr>
          <a:xfrm flipH="1" flipV="1">
            <a:off x="10237435" y="3771076"/>
            <a:ext cx="604213" cy="726563"/>
          </a:xfrm>
          <a:prstGeom prst="line">
            <a:avLst/>
          </a:prstGeom>
          <a:ln w="127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>
            <a:stCxn id="2050" idx="0"/>
            <a:endCxn id="24" idx="2"/>
          </p:cNvCxnSpPr>
          <p:nvPr/>
        </p:nvCxnSpPr>
        <p:spPr>
          <a:xfrm flipV="1">
            <a:off x="10034920" y="3126896"/>
            <a:ext cx="228843" cy="444042"/>
          </a:xfrm>
          <a:prstGeom prst="line">
            <a:avLst/>
          </a:prstGeom>
          <a:ln w="127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>
            <a:stCxn id="2050" idx="1"/>
            <a:endCxn id="26" idx="2"/>
          </p:cNvCxnSpPr>
          <p:nvPr/>
        </p:nvCxnSpPr>
        <p:spPr>
          <a:xfrm flipH="1" flipV="1">
            <a:off x="9074483" y="2927786"/>
            <a:ext cx="757922" cy="843290"/>
          </a:xfrm>
          <a:prstGeom prst="line">
            <a:avLst/>
          </a:prstGeom>
          <a:ln w="127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stCxn id="33" idx="1"/>
            <a:endCxn id="30" idx="3"/>
          </p:cNvCxnSpPr>
          <p:nvPr/>
        </p:nvCxnSpPr>
        <p:spPr>
          <a:xfrm flipH="1" flipV="1">
            <a:off x="8421350" y="4269400"/>
            <a:ext cx="1183655" cy="713418"/>
          </a:xfrm>
          <a:prstGeom prst="line">
            <a:avLst/>
          </a:prstGeom>
          <a:ln w="127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>
            <a:stCxn id="25" idx="1"/>
            <a:endCxn id="33" idx="3"/>
          </p:cNvCxnSpPr>
          <p:nvPr/>
        </p:nvCxnSpPr>
        <p:spPr>
          <a:xfrm flipH="1">
            <a:off x="10037296" y="4497639"/>
            <a:ext cx="804352" cy="485179"/>
          </a:xfrm>
          <a:prstGeom prst="line">
            <a:avLst/>
          </a:prstGeom>
          <a:ln w="127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>
            <a:stCxn id="26" idx="1"/>
            <a:endCxn id="27" idx="3"/>
          </p:cNvCxnSpPr>
          <p:nvPr/>
        </p:nvCxnSpPr>
        <p:spPr>
          <a:xfrm flipH="1">
            <a:off x="8438118" y="2714178"/>
            <a:ext cx="420219" cy="241979"/>
          </a:xfrm>
          <a:prstGeom prst="line">
            <a:avLst/>
          </a:prstGeom>
          <a:ln w="127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>
            <a:stCxn id="27" idx="1"/>
            <a:endCxn id="29" idx="3"/>
          </p:cNvCxnSpPr>
          <p:nvPr/>
        </p:nvCxnSpPr>
        <p:spPr>
          <a:xfrm flipH="1" flipV="1">
            <a:off x="7724722" y="2391333"/>
            <a:ext cx="308366" cy="564824"/>
          </a:xfrm>
          <a:prstGeom prst="line">
            <a:avLst/>
          </a:prstGeom>
          <a:ln w="127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>
            <a:stCxn id="30" idx="0"/>
          </p:cNvCxnSpPr>
          <p:nvPr/>
        </p:nvCxnSpPr>
        <p:spPr>
          <a:xfrm flipH="1" flipV="1">
            <a:off x="7715724" y="3177746"/>
            <a:ext cx="489481" cy="878045"/>
          </a:xfrm>
          <a:prstGeom prst="line">
            <a:avLst/>
          </a:prstGeom>
          <a:ln w="127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>
            <a:stCxn id="30" idx="0"/>
            <a:endCxn id="27" idx="2"/>
          </p:cNvCxnSpPr>
          <p:nvPr/>
        </p:nvCxnSpPr>
        <p:spPr>
          <a:xfrm flipV="1">
            <a:off x="8205205" y="3156295"/>
            <a:ext cx="30398" cy="899496"/>
          </a:xfrm>
          <a:prstGeom prst="line">
            <a:avLst/>
          </a:prstGeom>
          <a:ln w="127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/>
          <p:cNvSpPr txBox="1"/>
          <p:nvPr/>
        </p:nvSpPr>
        <p:spPr>
          <a:xfrm>
            <a:off x="7203466" y="5410772"/>
            <a:ext cx="44406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/>
              <a:t>Autonomous or legacy network with ANI</a:t>
            </a:r>
          </a:p>
        </p:txBody>
      </p:sp>
      <p:pic>
        <p:nvPicPr>
          <p:cNvPr id="89" name="Picture 6" descr="omputer Hardware Laptop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1438" y="4894568"/>
            <a:ext cx="460545" cy="455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0" name="Straight Connector 89"/>
          <p:cNvCxnSpPr>
            <a:stCxn id="30" idx="2"/>
            <a:endCxn id="89" idx="0"/>
          </p:cNvCxnSpPr>
          <p:nvPr/>
        </p:nvCxnSpPr>
        <p:spPr>
          <a:xfrm flipH="1">
            <a:off x="7571711" y="4483008"/>
            <a:ext cx="633494" cy="411560"/>
          </a:xfrm>
          <a:prstGeom prst="line">
            <a:avLst/>
          </a:prstGeom>
          <a:ln w="127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Lightning Bolt 45"/>
          <p:cNvSpPr/>
          <p:nvPr/>
        </p:nvSpPr>
        <p:spPr>
          <a:xfrm>
            <a:off x="7769607" y="4550747"/>
            <a:ext cx="149580" cy="271570"/>
          </a:xfrm>
          <a:prstGeom prst="lightningBol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18"/>
          </a:p>
        </p:txBody>
      </p:sp>
      <p:pic>
        <p:nvPicPr>
          <p:cNvPr id="47" name="Picture 10" descr="py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9016" y="4576071"/>
            <a:ext cx="420777" cy="415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12" descr="ealthcare Stethoscope ic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661011" y="4579307"/>
            <a:ext cx="491792" cy="486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0" name="Lightning Bolt 99"/>
          <p:cNvSpPr/>
          <p:nvPr/>
        </p:nvSpPr>
        <p:spPr>
          <a:xfrm>
            <a:off x="8908566" y="4711246"/>
            <a:ext cx="186592" cy="271570"/>
          </a:xfrm>
          <a:prstGeom prst="lightningBol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18"/>
          </a:p>
        </p:txBody>
      </p:sp>
      <p:grpSp>
        <p:nvGrpSpPr>
          <p:cNvPr id="56" name="Group 55"/>
          <p:cNvGrpSpPr/>
          <p:nvPr/>
        </p:nvGrpSpPr>
        <p:grpSpPr>
          <a:xfrm>
            <a:off x="7156903" y="3726274"/>
            <a:ext cx="424969" cy="429526"/>
            <a:chOff x="143283" y="2683591"/>
            <a:chExt cx="268224" cy="274320"/>
          </a:xfrm>
        </p:grpSpPr>
        <p:sp>
          <p:nvSpPr>
            <p:cNvPr id="55" name="Oval 54"/>
            <p:cNvSpPr/>
            <p:nvPr/>
          </p:nvSpPr>
          <p:spPr>
            <a:xfrm>
              <a:off x="152115" y="2699229"/>
              <a:ext cx="248517" cy="241369"/>
            </a:xfrm>
            <a:prstGeom prst="ellipse">
              <a:avLst/>
            </a:prstGeom>
            <a:solidFill>
              <a:srgbClr val="FF9D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18"/>
            </a:p>
          </p:txBody>
        </p:sp>
        <p:pic>
          <p:nvPicPr>
            <p:cNvPr id="53" name="Picture 52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3283" y="2683591"/>
              <a:ext cx="268224" cy="274320"/>
            </a:xfrm>
            <a:prstGeom prst="rect">
              <a:avLst/>
            </a:prstGeom>
          </p:spPr>
        </p:pic>
      </p:grpSp>
      <p:cxnSp>
        <p:nvCxnSpPr>
          <p:cNvPr id="106" name="Straight Connector 105"/>
          <p:cNvCxnSpPr>
            <a:stCxn id="30" idx="1"/>
            <a:endCxn id="53" idx="3"/>
          </p:cNvCxnSpPr>
          <p:nvPr/>
        </p:nvCxnSpPr>
        <p:spPr>
          <a:xfrm flipH="1" flipV="1">
            <a:off x="7581872" y="3941037"/>
            <a:ext cx="407187" cy="328363"/>
          </a:xfrm>
          <a:prstGeom prst="line">
            <a:avLst/>
          </a:prstGeom>
          <a:ln w="127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Lightning Bolt 109"/>
          <p:cNvSpPr/>
          <p:nvPr/>
        </p:nvSpPr>
        <p:spPr>
          <a:xfrm>
            <a:off x="7768697" y="3974360"/>
            <a:ext cx="149580" cy="271570"/>
          </a:xfrm>
          <a:prstGeom prst="lightningBol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18"/>
          </a:p>
        </p:txBody>
      </p:sp>
      <p:grpSp>
        <p:nvGrpSpPr>
          <p:cNvPr id="2049" name="Group 2048"/>
          <p:cNvGrpSpPr/>
          <p:nvPr/>
        </p:nvGrpSpPr>
        <p:grpSpPr>
          <a:xfrm>
            <a:off x="7452991" y="2043064"/>
            <a:ext cx="350686" cy="184666"/>
            <a:chOff x="4933050" y="3067769"/>
            <a:chExt cx="346570" cy="184666"/>
          </a:xfrm>
        </p:grpSpPr>
        <p:grpSp>
          <p:nvGrpSpPr>
            <p:cNvPr id="78" name="Group 77"/>
            <p:cNvGrpSpPr/>
            <p:nvPr/>
          </p:nvGrpSpPr>
          <p:grpSpPr>
            <a:xfrm>
              <a:off x="4958913" y="3088248"/>
              <a:ext cx="263233" cy="159851"/>
              <a:chOff x="833377" y="682907"/>
              <a:chExt cx="4267427" cy="3020992"/>
            </a:xfrm>
          </p:grpSpPr>
          <p:pic>
            <p:nvPicPr>
              <p:cNvPr id="81" name="Picture 10" descr="mage result for certificate"/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67550" y="682907"/>
                <a:ext cx="4033254" cy="30209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2" name="Rounded Rectangle 81"/>
              <p:cNvSpPr/>
              <p:nvPr/>
            </p:nvSpPr>
            <p:spPr>
              <a:xfrm>
                <a:off x="833377" y="1215342"/>
                <a:ext cx="3738623" cy="2488557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048" name="Rectangle 2047"/>
            <p:cNvSpPr/>
            <p:nvPr/>
          </p:nvSpPr>
          <p:spPr>
            <a:xfrm>
              <a:off x="5011864" y="3116421"/>
              <a:ext cx="177795" cy="935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4933050" y="3067769"/>
              <a:ext cx="346570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" dirty="0" smtClean="0"/>
                <a:t>Domain</a:t>
              </a:r>
            </a:p>
            <a:p>
              <a:r>
                <a:rPr lang="en-US" sz="300" dirty="0" smtClean="0"/>
                <a:t>Certificate</a:t>
              </a:r>
            </a:p>
          </p:txBody>
        </p:sp>
      </p:grpSp>
      <p:grpSp>
        <p:nvGrpSpPr>
          <p:cNvPr id="86" name="Group 85"/>
          <p:cNvGrpSpPr/>
          <p:nvPr/>
        </p:nvGrpSpPr>
        <p:grpSpPr>
          <a:xfrm>
            <a:off x="8212237" y="2610992"/>
            <a:ext cx="350686" cy="184666"/>
            <a:chOff x="4933050" y="3067769"/>
            <a:chExt cx="346570" cy="184666"/>
          </a:xfrm>
        </p:grpSpPr>
        <p:grpSp>
          <p:nvGrpSpPr>
            <p:cNvPr id="88" name="Group 87"/>
            <p:cNvGrpSpPr/>
            <p:nvPr/>
          </p:nvGrpSpPr>
          <p:grpSpPr>
            <a:xfrm>
              <a:off x="4958913" y="3088248"/>
              <a:ext cx="263233" cy="159851"/>
              <a:chOff x="833377" y="682907"/>
              <a:chExt cx="4267427" cy="3020992"/>
            </a:xfrm>
          </p:grpSpPr>
          <p:pic>
            <p:nvPicPr>
              <p:cNvPr id="93" name="Picture 10" descr="mage result for certificate"/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67550" y="682907"/>
                <a:ext cx="4033254" cy="30209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94" name="Rounded Rectangle 93"/>
              <p:cNvSpPr/>
              <p:nvPr/>
            </p:nvSpPr>
            <p:spPr>
              <a:xfrm>
                <a:off x="833377" y="1215342"/>
                <a:ext cx="3738623" cy="2488557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1" name="Rectangle 90"/>
            <p:cNvSpPr/>
            <p:nvPr/>
          </p:nvSpPr>
          <p:spPr>
            <a:xfrm>
              <a:off x="5011864" y="3116421"/>
              <a:ext cx="177795" cy="935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4933050" y="3067769"/>
              <a:ext cx="346570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" dirty="0" smtClean="0"/>
                <a:t>Domain</a:t>
              </a:r>
            </a:p>
            <a:p>
              <a:r>
                <a:rPr lang="en-US" sz="300" dirty="0" smtClean="0"/>
                <a:t>Certificate</a:t>
              </a:r>
            </a:p>
          </p:txBody>
        </p:sp>
      </p:grpSp>
      <p:grpSp>
        <p:nvGrpSpPr>
          <p:cNvPr id="104" name="Group 103"/>
          <p:cNvGrpSpPr/>
          <p:nvPr/>
        </p:nvGrpSpPr>
        <p:grpSpPr>
          <a:xfrm>
            <a:off x="10233318" y="2575814"/>
            <a:ext cx="350686" cy="184666"/>
            <a:chOff x="4933050" y="3067769"/>
            <a:chExt cx="346570" cy="184666"/>
          </a:xfrm>
        </p:grpSpPr>
        <p:grpSp>
          <p:nvGrpSpPr>
            <p:cNvPr id="105" name="Group 104"/>
            <p:cNvGrpSpPr/>
            <p:nvPr/>
          </p:nvGrpSpPr>
          <p:grpSpPr>
            <a:xfrm>
              <a:off x="4958913" y="3088248"/>
              <a:ext cx="263233" cy="159851"/>
              <a:chOff x="833377" y="682907"/>
              <a:chExt cx="4267427" cy="3020992"/>
            </a:xfrm>
          </p:grpSpPr>
          <p:pic>
            <p:nvPicPr>
              <p:cNvPr id="112" name="Picture 10" descr="mage result for certificate"/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67550" y="682907"/>
                <a:ext cx="4033254" cy="30209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3" name="Rounded Rectangle 112"/>
              <p:cNvSpPr/>
              <p:nvPr/>
            </p:nvSpPr>
            <p:spPr>
              <a:xfrm>
                <a:off x="833377" y="1215342"/>
                <a:ext cx="3738623" cy="2488557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7" name="Rectangle 106"/>
            <p:cNvSpPr/>
            <p:nvPr/>
          </p:nvSpPr>
          <p:spPr>
            <a:xfrm>
              <a:off x="5011864" y="3116421"/>
              <a:ext cx="177795" cy="935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TextBox 107"/>
            <p:cNvSpPr txBox="1"/>
            <p:nvPr/>
          </p:nvSpPr>
          <p:spPr>
            <a:xfrm>
              <a:off x="4933050" y="3067769"/>
              <a:ext cx="346570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" dirty="0" smtClean="0"/>
                <a:t>Domain</a:t>
              </a:r>
            </a:p>
            <a:p>
              <a:r>
                <a:rPr lang="en-US" sz="300" dirty="0" smtClean="0"/>
                <a:t>Certificate</a:t>
              </a:r>
            </a:p>
          </p:txBody>
        </p:sp>
      </p:grpSp>
      <p:grpSp>
        <p:nvGrpSpPr>
          <p:cNvPr id="114" name="Group 113"/>
          <p:cNvGrpSpPr/>
          <p:nvPr/>
        </p:nvGrpSpPr>
        <p:grpSpPr>
          <a:xfrm>
            <a:off x="11450347" y="3063109"/>
            <a:ext cx="350686" cy="184666"/>
            <a:chOff x="4933050" y="3067769"/>
            <a:chExt cx="346570" cy="184666"/>
          </a:xfrm>
        </p:grpSpPr>
        <p:grpSp>
          <p:nvGrpSpPr>
            <p:cNvPr id="115" name="Group 114"/>
            <p:cNvGrpSpPr/>
            <p:nvPr/>
          </p:nvGrpSpPr>
          <p:grpSpPr>
            <a:xfrm>
              <a:off x="4958913" y="3088248"/>
              <a:ext cx="263233" cy="159851"/>
              <a:chOff x="833377" y="682907"/>
              <a:chExt cx="4267427" cy="3020992"/>
            </a:xfrm>
          </p:grpSpPr>
          <p:pic>
            <p:nvPicPr>
              <p:cNvPr id="118" name="Picture 10" descr="mage result for certificate"/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67550" y="682907"/>
                <a:ext cx="4033254" cy="30209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9" name="Rounded Rectangle 118"/>
              <p:cNvSpPr/>
              <p:nvPr/>
            </p:nvSpPr>
            <p:spPr>
              <a:xfrm>
                <a:off x="833377" y="1215342"/>
                <a:ext cx="3738623" cy="2488557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6" name="Rectangle 115"/>
            <p:cNvSpPr/>
            <p:nvPr/>
          </p:nvSpPr>
          <p:spPr>
            <a:xfrm>
              <a:off x="5011864" y="3116421"/>
              <a:ext cx="177795" cy="935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TextBox 116"/>
            <p:cNvSpPr txBox="1"/>
            <p:nvPr/>
          </p:nvSpPr>
          <p:spPr>
            <a:xfrm>
              <a:off x="4933050" y="3067769"/>
              <a:ext cx="346570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" dirty="0" smtClean="0"/>
                <a:t>Domain</a:t>
              </a:r>
            </a:p>
            <a:p>
              <a:r>
                <a:rPr lang="en-US" sz="300" dirty="0" smtClean="0"/>
                <a:t>Certificate</a:t>
              </a:r>
            </a:p>
          </p:txBody>
        </p:sp>
      </p:grpSp>
      <p:grpSp>
        <p:nvGrpSpPr>
          <p:cNvPr id="120" name="Group 119"/>
          <p:cNvGrpSpPr/>
          <p:nvPr/>
        </p:nvGrpSpPr>
        <p:grpSpPr>
          <a:xfrm>
            <a:off x="10996000" y="4177066"/>
            <a:ext cx="350686" cy="184666"/>
            <a:chOff x="4933050" y="3067769"/>
            <a:chExt cx="346570" cy="184666"/>
          </a:xfrm>
        </p:grpSpPr>
        <p:grpSp>
          <p:nvGrpSpPr>
            <p:cNvPr id="121" name="Group 120"/>
            <p:cNvGrpSpPr/>
            <p:nvPr/>
          </p:nvGrpSpPr>
          <p:grpSpPr>
            <a:xfrm>
              <a:off x="4958913" y="3088248"/>
              <a:ext cx="263233" cy="159851"/>
              <a:chOff x="833377" y="682907"/>
              <a:chExt cx="4267427" cy="3020992"/>
            </a:xfrm>
          </p:grpSpPr>
          <p:pic>
            <p:nvPicPr>
              <p:cNvPr id="124" name="Picture 10" descr="mage result for certificate"/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67550" y="682907"/>
                <a:ext cx="4033254" cy="30209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25" name="Rounded Rectangle 124"/>
              <p:cNvSpPr/>
              <p:nvPr/>
            </p:nvSpPr>
            <p:spPr>
              <a:xfrm>
                <a:off x="833377" y="1215342"/>
                <a:ext cx="3738623" cy="2488557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2" name="Rectangle 121"/>
            <p:cNvSpPr/>
            <p:nvPr/>
          </p:nvSpPr>
          <p:spPr>
            <a:xfrm>
              <a:off x="5011864" y="3116421"/>
              <a:ext cx="177795" cy="935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TextBox 122"/>
            <p:cNvSpPr txBox="1"/>
            <p:nvPr/>
          </p:nvSpPr>
          <p:spPr>
            <a:xfrm>
              <a:off x="4933050" y="3067769"/>
              <a:ext cx="346570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" dirty="0" smtClean="0"/>
                <a:t>Domain</a:t>
              </a:r>
            </a:p>
            <a:p>
              <a:r>
                <a:rPr lang="en-US" sz="300" dirty="0" smtClean="0"/>
                <a:t>Certificate</a:t>
              </a:r>
            </a:p>
          </p:txBody>
        </p:sp>
      </p:grpSp>
      <p:grpSp>
        <p:nvGrpSpPr>
          <p:cNvPr id="126" name="Group 125"/>
          <p:cNvGrpSpPr/>
          <p:nvPr/>
        </p:nvGrpSpPr>
        <p:grpSpPr>
          <a:xfrm>
            <a:off x="10034057" y="3893352"/>
            <a:ext cx="350686" cy="184666"/>
            <a:chOff x="4933050" y="3067769"/>
            <a:chExt cx="346570" cy="184666"/>
          </a:xfrm>
        </p:grpSpPr>
        <p:grpSp>
          <p:nvGrpSpPr>
            <p:cNvPr id="127" name="Group 126"/>
            <p:cNvGrpSpPr/>
            <p:nvPr/>
          </p:nvGrpSpPr>
          <p:grpSpPr>
            <a:xfrm>
              <a:off x="4958913" y="3088248"/>
              <a:ext cx="263233" cy="159851"/>
              <a:chOff x="833377" y="682907"/>
              <a:chExt cx="4267427" cy="3020992"/>
            </a:xfrm>
          </p:grpSpPr>
          <p:pic>
            <p:nvPicPr>
              <p:cNvPr id="130" name="Picture 10" descr="mage result for certificate"/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67550" y="682907"/>
                <a:ext cx="4033254" cy="30209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31" name="Rounded Rectangle 130"/>
              <p:cNvSpPr/>
              <p:nvPr/>
            </p:nvSpPr>
            <p:spPr>
              <a:xfrm>
                <a:off x="833377" y="1215342"/>
                <a:ext cx="3738623" cy="2488557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8" name="Rectangle 127"/>
            <p:cNvSpPr/>
            <p:nvPr/>
          </p:nvSpPr>
          <p:spPr>
            <a:xfrm>
              <a:off x="5011864" y="3116421"/>
              <a:ext cx="177795" cy="935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TextBox 128"/>
            <p:cNvSpPr txBox="1"/>
            <p:nvPr/>
          </p:nvSpPr>
          <p:spPr>
            <a:xfrm>
              <a:off x="4933050" y="3067769"/>
              <a:ext cx="346570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" dirty="0" smtClean="0"/>
                <a:t>Domain</a:t>
              </a:r>
            </a:p>
            <a:p>
              <a:r>
                <a:rPr lang="en-US" sz="300" dirty="0" smtClean="0"/>
                <a:t>Certificate</a:t>
              </a:r>
            </a:p>
          </p:txBody>
        </p:sp>
      </p:grpSp>
      <p:grpSp>
        <p:nvGrpSpPr>
          <p:cNvPr id="132" name="Group 131"/>
          <p:cNvGrpSpPr/>
          <p:nvPr/>
        </p:nvGrpSpPr>
        <p:grpSpPr>
          <a:xfrm>
            <a:off x="9549937" y="5131843"/>
            <a:ext cx="350686" cy="184666"/>
            <a:chOff x="4933050" y="3067769"/>
            <a:chExt cx="346570" cy="184666"/>
          </a:xfrm>
        </p:grpSpPr>
        <p:grpSp>
          <p:nvGrpSpPr>
            <p:cNvPr id="133" name="Group 132"/>
            <p:cNvGrpSpPr/>
            <p:nvPr/>
          </p:nvGrpSpPr>
          <p:grpSpPr>
            <a:xfrm>
              <a:off x="4958913" y="3088248"/>
              <a:ext cx="263233" cy="159851"/>
              <a:chOff x="833377" y="682907"/>
              <a:chExt cx="4267427" cy="3020992"/>
            </a:xfrm>
          </p:grpSpPr>
          <p:pic>
            <p:nvPicPr>
              <p:cNvPr id="136" name="Picture 10" descr="mage result for certificate"/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67550" y="682907"/>
                <a:ext cx="4033254" cy="30209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37" name="Rounded Rectangle 136"/>
              <p:cNvSpPr/>
              <p:nvPr/>
            </p:nvSpPr>
            <p:spPr>
              <a:xfrm>
                <a:off x="833377" y="1215342"/>
                <a:ext cx="3738623" cy="2488557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4" name="Rectangle 133"/>
            <p:cNvSpPr/>
            <p:nvPr/>
          </p:nvSpPr>
          <p:spPr>
            <a:xfrm>
              <a:off x="5011864" y="3116421"/>
              <a:ext cx="177795" cy="935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TextBox 134"/>
            <p:cNvSpPr txBox="1"/>
            <p:nvPr/>
          </p:nvSpPr>
          <p:spPr>
            <a:xfrm>
              <a:off x="4933050" y="3067769"/>
              <a:ext cx="346570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" dirty="0" smtClean="0"/>
                <a:t>Domain</a:t>
              </a:r>
            </a:p>
            <a:p>
              <a:r>
                <a:rPr lang="en-US" sz="300" dirty="0" smtClean="0"/>
                <a:t>Certificate</a:t>
              </a:r>
            </a:p>
          </p:txBody>
        </p:sp>
      </p:grpSp>
      <p:grpSp>
        <p:nvGrpSpPr>
          <p:cNvPr id="138" name="Group 137"/>
          <p:cNvGrpSpPr/>
          <p:nvPr/>
        </p:nvGrpSpPr>
        <p:grpSpPr>
          <a:xfrm>
            <a:off x="8242132" y="3935379"/>
            <a:ext cx="350686" cy="184666"/>
            <a:chOff x="4933050" y="3067769"/>
            <a:chExt cx="346570" cy="184666"/>
          </a:xfrm>
        </p:grpSpPr>
        <p:grpSp>
          <p:nvGrpSpPr>
            <p:cNvPr id="139" name="Group 138"/>
            <p:cNvGrpSpPr/>
            <p:nvPr/>
          </p:nvGrpSpPr>
          <p:grpSpPr>
            <a:xfrm>
              <a:off x="4958913" y="3088248"/>
              <a:ext cx="263233" cy="159851"/>
              <a:chOff x="833377" y="682907"/>
              <a:chExt cx="4267427" cy="3020992"/>
            </a:xfrm>
          </p:grpSpPr>
          <p:pic>
            <p:nvPicPr>
              <p:cNvPr id="142" name="Picture 10" descr="mage result for certificate"/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67550" y="682907"/>
                <a:ext cx="4033254" cy="30209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43" name="Rounded Rectangle 142"/>
              <p:cNvSpPr/>
              <p:nvPr/>
            </p:nvSpPr>
            <p:spPr>
              <a:xfrm>
                <a:off x="833377" y="1215342"/>
                <a:ext cx="3738623" cy="2488557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40" name="Rectangle 139"/>
            <p:cNvSpPr/>
            <p:nvPr/>
          </p:nvSpPr>
          <p:spPr>
            <a:xfrm>
              <a:off x="5011864" y="3116421"/>
              <a:ext cx="177795" cy="935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TextBox 140"/>
            <p:cNvSpPr txBox="1"/>
            <p:nvPr/>
          </p:nvSpPr>
          <p:spPr>
            <a:xfrm>
              <a:off x="4933050" y="3067769"/>
              <a:ext cx="346570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" dirty="0" smtClean="0"/>
                <a:t>Domain</a:t>
              </a:r>
            </a:p>
            <a:p>
              <a:r>
                <a:rPr lang="en-US" sz="300" dirty="0" smtClean="0"/>
                <a:t>Certificate</a:t>
              </a:r>
            </a:p>
          </p:txBody>
        </p:sp>
      </p:grpSp>
      <p:grpSp>
        <p:nvGrpSpPr>
          <p:cNvPr id="144" name="Group 143"/>
          <p:cNvGrpSpPr/>
          <p:nvPr/>
        </p:nvGrpSpPr>
        <p:grpSpPr>
          <a:xfrm>
            <a:off x="7319994" y="2983401"/>
            <a:ext cx="350686" cy="184666"/>
            <a:chOff x="4933050" y="3067769"/>
            <a:chExt cx="346570" cy="184666"/>
          </a:xfrm>
        </p:grpSpPr>
        <p:grpSp>
          <p:nvGrpSpPr>
            <p:cNvPr id="145" name="Group 144"/>
            <p:cNvGrpSpPr/>
            <p:nvPr/>
          </p:nvGrpSpPr>
          <p:grpSpPr>
            <a:xfrm>
              <a:off x="4958913" y="3088248"/>
              <a:ext cx="263233" cy="159851"/>
              <a:chOff x="833377" y="682907"/>
              <a:chExt cx="4267427" cy="3020992"/>
            </a:xfrm>
          </p:grpSpPr>
          <p:pic>
            <p:nvPicPr>
              <p:cNvPr id="148" name="Picture 10" descr="mage result for certificate"/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67550" y="682907"/>
                <a:ext cx="4033254" cy="30209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49" name="Rounded Rectangle 148"/>
              <p:cNvSpPr/>
              <p:nvPr/>
            </p:nvSpPr>
            <p:spPr>
              <a:xfrm>
                <a:off x="833377" y="1215342"/>
                <a:ext cx="3738623" cy="2488557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46" name="Rectangle 145"/>
            <p:cNvSpPr/>
            <p:nvPr/>
          </p:nvSpPr>
          <p:spPr>
            <a:xfrm>
              <a:off x="5011864" y="3116421"/>
              <a:ext cx="177795" cy="935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TextBox 146"/>
            <p:cNvSpPr txBox="1"/>
            <p:nvPr/>
          </p:nvSpPr>
          <p:spPr>
            <a:xfrm>
              <a:off x="4933050" y="3067769"/>
              <a:ext cx="346570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" dirty="0" smtClean="0"/>
                <a:t>Domain</a:t>
              </a:r>
            </a:p>
            <a:p>
              <a:r>
                <a:rPr lang="en-US" sz="300" dirty="0" smtClean="0"/>
                <a:t>Certificate</a:t>
              </a:r>
            </a:p>
          </p:txBody>
        </p:sp>
      </p:grpSp>
      <p:sp>
        <p:nvSpPr>
          <p:cNvPr id="2079" name="Rounded Rectangle 2078"/>
          <p:cNvSpPr/>
          <p:nvPr/>
        </p:nvSpPr>
        <p:spPr>
          <a:xfrm rot="16200000">
            <a:off x="8886013" y="-1698937"/>
            <a:ext cx="1075554" cy="500701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18"/>
          </a:p>
        </p:txBody>
      </p:sp>
      <p:pic>
        <p:nvPicPr>
          <p:cNvPr id="2052" name="Picture 4" descr="outer Icon | Cisco Networking Iconset | Yudha Agung Pribadi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3900" y="740984"/>
            <a:ext cx="427217" cy="427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omputer Hardware Laptop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2103" y="715695"/>
            <a:ext cx="455139" cy="455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ome Server icon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8914" y="654823"/>
            <a:ext cx="554227" cy="554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10641583" y="407151"/>
            <a:ext cx="1222001" cy="8152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66"/>
              <a:t>Controller</a:t>
            </a:r>
          </a:p>
          <a:p>
            <a:pPr algn="ctr"/>
            <a:r>
              <a:rPr lang="en-US" sz="1566"/>
              <a:t>Orchestrator</a:t>
            </a:r>
          </a:p>
          <a:p>
            <a:pPr algn="ctr"/>
            <a:r>
              <a:rPr lang="is-IS" sz="1566"/>
              <a:t>…</a:t>
            </a:r>
            <a:endParaRPr lang="en-US" sz="1566"/>
          </a:p>
        </p:txBody>
      </p:sp>
      <p:cxnSp>
        <p:nvCxnSpPr>
          <p:cNvPr id="37" name="Straight Connector 36"/>
          <p:cNvCxnSpPr>
            <a:stCxn id="2052" idx="1"/>
            <a:endCxn id="2054" idx="3"/>
          </p:cNvCxnSpPr>
          <p:nvPr/>
        </p:nvCxnSpPr>
        <p:spPr>
          <a:xfrm flipH="1" flipV="1">
            <a:off x="8957242" y="943265"/>
            <a:ext cx="326658" cy="11328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stCxn id="2052" idx="3"/>
            <a:endCxn id="2056" idx="1"/>
          </p:cNvCxnSpPr>
          <p:nvPr/>
        </p:nvCxnSpPr>
        <p:spPr>
          <a:xfrm flipV="1">
            <a:off x="9711117" y="931937"/>
            <a:ext cx="367797" cy="22656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7144764" y="299454"/>
            <a:ext cx="9362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/>
              <a:t>“NOC” </a:t>
            </a:r>
          </a:p>
        </p:txBody>
      </p:sp>
      <p:sp>
        <p:nvSpPr>
          <p:cNvPr id="111" name="TextBox 110"/>
          <p:cNvSpPr txBox="1"/>
          <p:nvPr/>
        </p:nvSpPr>
        <p:spPr>
          <a:xfrm>
            <a:off x="7730346" y="644808"/>
            <a:ext cx="747897" cy="5742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66"/>
              <a:t>Mgmt</a:t>
            </a:r>
          </a:p>
          <a:p>
            <a:pPr algn="ctr"/>
            <a:r>
              <a:rPr lang="en-US" sz="1566"/>
              <a:t>Laptop</a:t>
            </a:r>
          </a:p>
        </p:txBody>
      </p:sp>
      <p:grpSp>
        <p:nvGrpSpPr>
          <p:cNvPr id="156" name="Group 155"/>
          <p:cNvGrpSpPr/>
          <p:nvPr/>
        </p:nvGrpSpPr>
        <p:grpSpPr>
          <a:xfrm>
            <a:off x="9134694" y="691526"/>
            <a:ext cx="346570" cy="184666"/>
            <a:chOff x="4933050" y="3067769"/>
            <a:chExt cx="346570" cy="184666"/>
          </a:xfrm>
        </p:grpSpPr>
        <p:grpSp>
          <p:nvGrpSpPr>
            <p:cNvPr id="157" name="Group 156"/>
            <p:cNvGrpSpPr/>
            <p:nvPr/>
          </p:nvGrpSpPr>
          <p:grpSpPr>
            <a:xfrm>
              <a:off x="4958913" y="3088248"/>
              <a:ext cx="263233" cy="159851"/>
              <a:chOff x="833377" y="682907"/>
              <a:chExt cx="4267427" cy="3020992"/>
            </a:xfrm>
          </p:grpSpPr>
          <p:pic>
            <p:nvPicPr>
              <p:cNvPr id="160" name="Picture 10" descr="mage result for certificate"/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67550" y="682907"/>
                <a:ext cx="4033254" cy="30209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61" name="Rounded Rectangle 160"/>
              <p:cNvSpPr/>
              <p:nvPr/>
            </p:nvSpPr>
            <p:spPr>
              <a:xfrm>
                <a:off x="833377" y="1215342"/>
                <a:ext cx="3738623" cy="2488557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58" name="Rectangle 157"/>
            <p:cNvSpPr/>
            <p:nvPr/>
          </p:nvSpPr>
          <p:spPr>
            <a:xfrm>
              <a:off x="5011864" y="3116421"/>
              <a:ext cx="177795" cy="935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TextBox 158"/>
            <p:cNvSpPr txBox="1"/>
            <p:nvPr/>
          </p:nvSpPr>
          <p:spPr>
            <a:xfrm>
              <a:off x="4933050" y="3067769"/>
              <a:ext cx="346570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" dirty="0" smtClean="0"/>
                <a:t>Domain</a:t>
              </a:r>
            </a:p>
            <a:p>
              <a:r>
                <a:rPr lang="en-US" sz="300" dirty="0" smtClean="0"/>
                <a:t>Certificate</a:t>
              </a:r>
            </a:p>
          </p:txBody>
        </p:sp>
      </p:grpSp>
      <p:cxnSp>
        <p:nvCxnSpPr>
          <p:cNvPr id="45" name="Straight Connector 44"/>
          <p:cNvCxnSpPr>
            <a:endCxn id="29" idx="3"/>
          </p:cNvCxnSpPr>
          <p:nvPr/>
        </p:nvCxnSpPr>
        <p:spPr>
          <a:xfrm flipH="1">
            <a:off x="7724722" y="1173705"/>
            <a:ext cx="1699068" cy="1217628"/>
          </a:xfrm>
          <a:prstGeom prst="line">
            <a:avLst/>
          </a:prstGeom>
          <a:ln w="127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2052" idx="2"/>
            <a:endCxn id="108" idx="1"/>
          </p:cNvCxnSpPr>
          <p:nvPr/>
        </p:nvCxnSpPr>
        <p:spPr>
          <a:xfrm>
            <a:off x="9497509" y="1168201"/>
            <a:ext cx="735809" cy="1499946"/>
          </a:xfrm>
          <a:prstGeom prst="line">
            <a:avLst/>
          </a:prstGeom>
          <a:ln w="127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2" name="Title 2071"/>
          <p:cNvSpPr>
            <a:spLocks noGrp="1"/>
          </p:cNvSpPr>
          <p:nvPr>
            <p:ph type="title" idx="4294967295"/>
          </p:nvPr>
        </p:nvSpPr>
        <p:spPr>
          <a:xfrm>
            <a:off x="247973" y="176213"/>
            <a:ext cx="6483350" cy="927100"/>
          </a:xfrm>
        </p:spPr>
        <p:txBody>
          <a:bodyPr>
            <a:normAutofit fontScale="90000"/>
          </a:bodyPr>
          <a:lstStyle/>
          <a:p>
            <a:r>
              <a:rPr lang="en-US"/>
              <a:t>ANI operater experience</a:t>
            </a:r>
            <a:br>
              <a:rPr lang="en-US"/>
            </a:br>
            <a:endParaRPr lang="en-US" sz="2800"/>
          </a:p>
        </p:txBody>
      </p:sp>
      <p:sp>
        <p:nvSpPr>
          <p:cNvPr id="2073" name="Content Placeholder 2072"/>
          <p:cNvSpPr>
            <a:spLocks noGrp="1"/>
          </p:cNvSpPr>
          <p:nvPr>
            <p:ph idx="4294967295"/>
          </p:nvPr>
        </p:nvSpPr>
        <p:spPr>
          <a:xfrm>
            <a:off x="247973" y="871538"/>
            <a:ext cx="6434138" cy="589280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3000"/>
              <a:t>Day 1</a:t>
            </a:r>
            <a:r>
              <a:rPr lang="en-US" sz="1700"/>
              <a:t>: Wide area network physically plugged together, connected to NOC, no CLI configured on any router, controller/orchestrator did nothing. </a:t>
            </a:r>
          </a:p>
          <a:p>
            <a:pPr marL="0" indent="0">
              <a:buNone/>
            </a:pPr>
            <a:r>
              <a:rPr lang="en-US" sz="1700" b="1"/>
              <a:t>ANI/BRSKI</a:t>
            </a:r>
            <a:r>
              <a:rPr lang="en-US" sz="1700"/>
              <a:t> gave all devices automatically X.509 ANI domain certificates</a:t>
            </a:r>
          </a:p>
          <a:p>
            <a:pPr marL="0" indent="0">
              <a:buNone/>
            </a:pPr>
            <a:r>
              <a:rPr lang="en-US" sz="1700" b="1"/>
              <a:t>ANI/ACP </a:t>
            </a:r>
            <a:r>
              <a:rPr lang="en-US" sz="1700"/>
              <a:t>automatically establishes on every link a secure ACP tunnel and on ever node a VRF with network wide IPv6 connectivity ONLY for OAM by ASA or legacy NOC equipment, not for user traffic (in-band virtual network)</a:t>
            </a:r>
          </a:p>
          <a:p>
            <a:pPr marL="0" indent="0">
              <a:buNone/>
            </a:pPr>
            <a:r>
              <a:rPr lang="en-US" sz="1700" b="1"/>
              <a:t>ANI/GRASP</a:t>
            </a:r>
            <a:r>
              <a:rPr lang="en-US" sz="1700"/>
              <a:t> running across ANI/ACP provides service discovery for existing  decentralized services e.g.: in NOC and common new signaling for ASA</a:t>
            </a:r>
          </a:p>
          <a:p>
            <a:pPr marL="0" indent="0">
              <a:buNone/>
            </a:pPr>
            <a:r>
              <a:rPr lang="en-US" sz="1700"/>
              <a:t>No user packets will flow (nothing was configured). Unauthorized equipment can not connect, Attackers can not even eavesdrop ACP traffic on any link.</a:t>
            </a:r>
          </a:p>
          <a:p>
            <a:pPr marL="0" indent="0">
              <a:buNone/>
            </a:pPr>
            <a:r>
              <a:rPr lang="en-US" sz="1700"/>
              <a:t>Manual / SDN / ASA provisioning/startup of config/services can commence</a:t>
            </a:r>
          </a:p>
          <a:p>
            <a:pPr marL="0" indent="0">
              <a:buNone/>
            </a:pPr>
            <a:r>
              <a:rPr lang="en-US" sz="3000"/>
              <a:t>Day  1</a:t>
            </a:r>
            <a:r>
              <a:rPr lang="is-IS" sz="3000"/>
              <a:t>…</a:t>
            </a:r>
            <a:r>
              <a:rPr lang="en-US" sz="3000"/>
              <a:t>N</a:t>
            </a:r>
            <a:r>
              <a:rPr lang="en-US" sz="1700"/>
              <a:t>: Secure, Stable connectivity: Operator/Controller can configure any ANI device without out-of-band network. Misconfiguration of  addressing, routing, security or other features can not disconnect NOC from ANI nodes, because ANI/ACP is not configurable (autonomous)</a:t>
            </a:r>
          </a:p>
          <a:p>
            <a:pPr marL="0" indent="0">
              <a:buNone/>
            </a:pPr>
            <a:r>
              <a:rPr lang="en-US" sz="1700"/>
              <a:t>ACP will automatically adjust to new/failed links/nodes (ACP RPL routing protocol). </a:t>
            </a:r>
          </a:p>
          <a:p>
            <a:pPr marL="0" indent="0">
              <a:buNone/>
            </a:pPr>
            <a:r>
              <a:rPr lang="en-US" sz="1700"/>
              <a:t>BRSKI/EST will automatically renew domain certificates</a:t>
            </a:r>
          </a:p>
          <a:p>
            <a:pPr marL="0" indent="0">
              <a:buNone/>
            </a:pPr>
            <a:r>
              <a:rPr lang="en-US" sz="1700"/>
              <a:t>New ANI nodes can be added any time, impaired nodes can be revoked from ACP via their certificates.</a:t>
            </a:r>
          </a:p>
          <a:p>
            <a:pPr marL="0" indent="0">
              <a:buNone/>
            </a:pPr>
            <a:endParaRPr lang="en-US" sz="1600"/>
          </a:p>
        </p:txBody>
      </p:sp>
      <p:cxnSp>
        <p:nvCxnSpPr>
          <p:cNvPr id="170" name="Straight Connector 169"/>
          <p:cNvCxnSpPr/>
          <p:nvPr/>
        </p:nvCxnSpPr>
        <p:spPr>
          <a:xfrm flipH="1">
            <a:off x="7731910" y="1204269"/>
            <a:ext cx="1699068" cy="1217628"/>
          </a:xfrm>
          <a:prstGeom prst="line">
            <a:avLst/>
          </a:prstGeom>
          <a:ln w="12700">
            <a:solidFill>
              <a:srgbClr val="FF3E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/>
          <p:cNvCxnSpPr/>
          <p:nvPr/>
        </p:nvCxnSpPr>
        <p:spPr>
          <a:xfrm>
            <a:off x="9527953" y="1158602"/>
            <a:ext cx="735809" cy="1499946"/>
          </a:xfrm>
          <a:prstGeom prst="line">
            <a:avLst/>
          </a:prstGeom>
          <a:ln w="12700">
            <a:solidFill>
              <a:srgbClr val="FF3E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/>
          <p:cNvCxnSpPr/>
          <p:nvPr/>
        </p:nvCxnSpPr>
        <p:spPr>
          <a:xfrm flipH="1" flipV="1">
            <a:off x="10487386" y="2883402"/>
            <a:ext cx="788957" cy="484309"/>
          </a:xfrm>
          <a:prstGeom prst="line">
            <a:avLst/>
          </a:prstGeom>
          <a:ln w="12700">
            <a:solidFill>
              <a:srgbClr val="FF3E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/>
          <p:cNvCxnSpPr/>
          <p:nvPr/>
        </p:nvCxnSpPr>
        <p:spPr>
          <a:xfrm flipV="1">
            <a:off x="9999385" y="3134681"/>
            <a:ext cx="228843" cy="444042"/>
          </a:xfrm>
          <a:prstGeom prst="line">
            <a:avLst/>
          </a:prstGeom>
          <a:ln w="12700">
            <a:solidFill>
              <a:srgbClr val="FF3E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Connector 174"/>
          <p:cNvCxnSpPr/>
          <p:nvPr/>
        </p:nvCxnSpPr>
        <p:spPr>
          <a:xfrm flipH="1" flipV="1">
            <a:off x="9096756" y="2913287"/>
            <a:ext cx="757922" cy="843290"/>
          </a:xfrm>
          <a:prstGeom prst="line">
            <a:avLst/>
          </a:prstGeom>
          <a:ln w="12700">
            <a:solidFill>
              <a:srgbClr val="FF3E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Connector 175"/>
          <p:cNvCxnSpPr/>
          <p:nvPr/>
        </p:nvCxnSpPr>
        <p:spPr>
          <a:xfrm flipH="1">
            <a:off x="8423529" y="2691321"/>
            <a:ext cx="420219" cy="241979"/>
          </a:xfrm>
          <a:prstGeom prst="line">
            <a:avLst/>
          </a:prstGeom>
          <a:ln w="12700">
            <a:solidFill>
              <a:srgbClr val="FF3E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Connector 176"/>
          <p:cNvCxnSpPr/>
          <p:nvPr/>
        </p:nvCxnSpPr>
        <p:spPr>
          <a:xfrm flipH="1" flipV="1">
            <a:off x="7701059" y="2439056"/>
            <a:ext cx="308366" cy="564824"/>
          </a:xfrm>
          <a:prstGeom prst="line">
            <a:avLst/>
          </a:prstGeom>
          <a:ln w="12700">
            <a:solidFill>
              <a:srgbClr val="FF3E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Connector 177"/>
          <p:cNvCxnSpPr/>
          <p:nvPr/>
        </p:nvCxnSpPr>
        <p:spPr>
          <a:xfrm flipH="1" flipV="1">
            <a:off x="10244730" y="3741190"/>
            <a:ext cx="604213" cy="726563"/>
          </a:xfrm>
          <a:prstGeom prst="line">
            <a:avLst/>
          </a:prstGeom>
          <a:ln w="12700">
            <a:solidFill>
              <a:srgbClr val="FF3E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/>
          <p:cNvCxnSpPr/>
          <p:nvPr/>
        </p:nvCxnSpPr>
        <p:spPr>
          <a:xfrm flipH="1">
            <a:off x="10044731" y="4519909"/>
            <a:ext cx="804352" cy="485179"/>
          </a:xfrm>
          <a:prstGeom prst="line">
            <a:avLst/>
          </a:prstGeom>
          <a:ln w="12700">
            <a:solidFill>
              <a:srgbClr val="FF3E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Connector 179"/>
          <p:cNvCxnSpPr/>
          <p:nvPr/>
        </p:nvCxnSpPr>
        <p:spPr>
          <a:xfrm flipH="1" flipV="1">
            <a:off x="8428645" y="4245703"/>
            <a:ext cx="1183655" cy="713418"/>
          </a:xfrm>
          <a:prstGeom prst="line">
            <a:avLst/>
          </a:prstGeom>
          <a:ln w="12700">
            <a:solidFill>
              <a:srgbClr val="FF3E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Connector 180"/>
          <p:cNvCxnSpPr/>
          <p:nvPr/>
        </p:nvCxnSpPr>
        <p:spPr>
          <a:xfrm flipH="1" flipV="1">
            <a:off x="7685364" y="3206702"/>
            <a:ext cx="489481" cy="878045"/>
          </a:xfrm>
          <a:prstGeom prst="line">
            <a:avLst/>
          </a:prstGeom>
          <a:ln w="12700">
            <a:solidFill>
              <a:srgbClr val="FF3E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Connector 181"/>
          <p:cNvCxnSpPr/>
          <p:nvPr/>
        </p:nvCxnSpPr>
        <p:spPr>
          <a:xfrm flipV="1">
            <a:off x="8243313" y="3163513"/>
            <a:ext cx="30398" cy="899496"/>
          </a:xfrm>
          <a:prstGeom prst="line">
            <a:avLst/>
          </a:prstGeom>
          <a:ln w="12700">
            <a:solidFill>
              <a:srgbClr val="FF3E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5" name="TextBox 2074"/>
          <p:cNvSpPr txBox="1"/>
          <p:nvPr/>
        </p:nvSpPr>
        <p:spPr>
          <a:xfrm>
            <a:off x="9602743" y="5908746"/>
            <a:ext cx="198644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/>
              <a:t>ACP secure virtual connections</a:t>
            </a:r>
          </a:p>
          <a:p>
            <a:r>
              <a:rPr lang="en-US" sz="1100" b="1"/>
              <a:t>With GRASP signaling</a:t>
            </a:r>
          </a:p>
        </p:txBody>
      </p:sp>
      <p:grpSp>
        <p:nvGrpSpPr>
          <p:cNvPr id="184" name="Group 183"/>
          <p:cNvGrpSpPr/>
          <p:nvPr/>
        </p:nvGrpSpPr>
        <p:grpSpPr>
          <a:xfrm>
            <a:off x="7622671" y="5970742"/>
            <a:ext cx="1101203" cy="400110"/>
            <a:chOff x="4926093" y="3086193"/>
            <a:chExt cx="451091" cy="163960"/>
          </a:xfrm>
        </p:grpSpPr>
        <p:grpSp>
          <p:nvGrpSpPr>
            <p:cNvPr id="185" name="Group 184"/>
            <p:cNvGrpSpPr/>
            <p:nvPr/>
          </p:nvGrpSpPr>
          <p:grpSpPr>
            <a:xfrm>
              <a:off x="4926093" y="3088248"/>
              <a:ext cx="451091" cy="159851"/>
              <a:chOff x="301307" y="682907"/>
              <a:chExt cx="7312893" cy="3020992"/>
            </a:xfrm>
          </p:grpSpPr>
          <p:pic>
            <p:nvPicPr>
              <p:cNvPr id="188" name="Picture 10" descr="mage result for certificate"/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1307" y="682907"/>
                <a:ext cx="7312893" cy="302098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89" name="Rounded Rectangle 188"/>
              <p:cNvSpPr/>
              <p:nvPr/>
            </p:nvSpPr>
            <p:spPr>
              <a:xfrm>
                <a:off x="833377" y="1215342"/>
                <a:ext cx="3738623" cy="2488557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86" name="Rectangle 185"/>
            <p:cNvSpPr/>
            <p:nvPr/>
          </p:nvSpPr>
          <p:spPr>
            <a:xfrm>
              <a:off x="5011864" y="3116421"/>
              <a:ext cx="339568" cy="975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TextBox 186"/>
            <p:cNvSpPr txBox="1"/>
            <p:nvPr/>
          </p:nvSpPr>
          <p:spPr>
            <a:xfrm>
              <a:off x="4949559" y="3086193"/>
              <a:ext cx="375733" cy="1639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BRSKI Domain</a:t>
              </a:r>
            </a:p>
            <a:p>
              <a:r>
                <a:rPr lang="en-US" sz="1000" dirty="0" smtClean="0"/>
                <a:t>Certificate</a:t>
              </a:r>
            </a:p>
          </p:txBody>
        </p:sp>
      </p:grpSp>
      <p:grpSp>
        <p:nvGrpSpPr>
          <p:cNvPr id="190" name="Group 189"/>
          <p:cNvGrpSpPr/>
          <p:nvPr/>
        </p:nvGrpSpPr>
        <p:grpSpPr>
          <a:xfrm>
            <a:off x="9011466" y="2398199"/>
            <a:ext cx="350686" cy="184666"/>
            <a:chOff x="4933050" y="3067769"/>
            <a:chExt cx="346570" cy="184666"/>
          </a:xfrm>
        </p:grpSpPr>
        <p:grpSp>
          <p:nvGrpSpPr>
            <p:cNvPr id="191" name="Group 190"/>
            <p:cNvGrpSpPr/>
            <p:nvPr/>
          </p:nvGrpSpPr>
          <p:grpSpPr>
            <a:xfrm>
              <a:off x="4958913" y="3088248"/>
              <a:ext cx="263233" cy="159851"/>
              <a:chOff x="833377" y="682907"/>
              <a:chExt cx="4267427" cy="3020992"/>
            </a:xfrm>
          </p:grpSpPr>
          <p:pic>
            <p:nvPicPr>
              <p:cNvPr id="194" name="Picture 10" descr="mage result for certificate"/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67550" y="682907"/>
                <a:ext cx="4033254" cy="30209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95" name="Rounded Rectangle 194"/>
              <p:cNvSpPr/>
              <p:nvPr/>
            </p:nvSpPr>
            <p:spPr>
              <a:xfrm>
                <a:off x="833377" y="1215342"/>
                <a:ext cx="3738623" cy="2488557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92" name="Rectangle 191"/>
            <p:cNvSpPr/>
            <p:nvPr/>
          </p:nvSpPr>
          <p:spPr>
            <a:xfrm>
              <a:off x="5011864" y="3116421"/>
              <a:ext cx="177795" cy="935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TextBox 192"/>
            <p:cNvSpPr txBox="1"/>
            <p:nvPr/>
          </p:nvSpPr>
          <p:spPr>
            <a:xfrm>
              <a:off x="4933050" y="3067769"/>
              <a:ext cx="346570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" dirty="0" smtClean="0"/>
                <a:t>Domain</a:t>
              </a:r>
            </a:p>
            <a:p>
              <a:r>
                <a:rPr lang="en-US" sz="300" dirty="0" smtClean="0"/>
                <a:t>Certificate</a:t>
              </a:r>
            </a:p>
          </p:txBody>
        </p:sp>
      </p:grpSp>
      <p:grpSp>
        <p:nvGrpSpPr>
          <p:cNvPr id="196" name="Group 195"/>
          <p:cNvGrpSpPr/>
          <p:nvPr/>
        </p:nvGrpSpPr>
        <p:grpSpPr>
          <a:xfrm>
            <a:off x="7291173" y="6044517"/>
            <a:ext cx="350686" cy="184666"/>
            <a:chOff x="4933050" y="3067769"/>
            <a:chExt cx="346570" cy="184666"/>
          </a:xfrm>
        </p:grpSpPr>
        <p:grpSp>
          <p:nvGrpSpPr>
            <p:cNvPr id="197" name="Group 196"/>
            <p:cNvGrpSpPr/>
            <p:nvPr/>
          </p:nvGrpSpPr>
          <p:grpSpPr>
            <a:xfrm>
              <a:off x="4958913" y="3088248"/>
              <a:ext cx="263233" cy="159851"/>
              <a:chOff x="833377" y="682907"/>
              <a:chExt cx="4267427" cy="3020992"/>
            </a:xfrm>
          </p:grpSpPr>
          <p:pic>
            <p:nvPicPr>
              <p:cNvPr id="200" name="Picture 10" descr="mage result for certificate"/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67550" y="682907"/>
                <a:ext cx="4033254" cy="30209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01" name="Rounded Rectangle 200"/>
              <p:cNvSpPr/>
              <p:nvPr/>
            </p:nvSpPr>
            <p:spPr>
              <a:xfrm>
                <a:off x="833377" y="1215342"/>
                <a:ext cx="3738623" cy="2488557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98" name="Rectangle 197"/>
            <p:cNvSpPr/>
            <p:nvPr/>
          </p:nvSpPr>
          <p:spPr>
            <a:xfrm>
              <a:off x="5011864" y="3116421"/>
              <a:ext cx="177795" cy="935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TextBox 198"/>
            <p:cNvSpPr txBox="1"/>
            <p:nvPr/>
          </p:nvSpPr>
          <p:spPr>
            <a:xfrm>
              <a:off x="4933050" y="3067769"/>
              <a:ext cx="346570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" dirty="0" smtClean="0"/>
                <a:t>Domain</a:t>
              </a:r>
            </a:p>
            <a:p>
              <a:r>
                <a:rPr lang="en-US" sz="300" dirty="0" smtClean="0"/>
                <a:t>Certificate</a:t>
              </a:r>
            </a:p>
          </p:txBody>
        </p:sp>
      </p:grpSp>
      <p:cxnSp>
        <p:nvCxnSpPr>
          <p:cNvPr id="202" name="Straight Connector 201"/>
          <p:cNvCxnSpPr/>
          <p:nvPr/>
        </p:nvCxnSpPr>
        <p:spPr>
          <a:xfrm flipH="1">
            <a:off x="8858337" y="6132906"/>
            <a:ext cx="783181" cy="7888"/>
          </a:xfrm>
          <a:prstGeom prst="line">
            <a:avLst/>
          </a:prstGeom>
          <a:ln w="28575">
            <a:solidFill>
              <a:srgbClr val="FF3E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60592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2" name="Title 207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6483350" cy="927100"/>
          </a:xfrm>
        </p:spPr>
        <p:txBody>
          <a:bodyPr>
            <a:normAutofit fontScale="90000"/>
          </a:bodyPr>
          <a:lstStyle/>
          <a:p>
            <a:r>
              <a:rPr lang="en-US"/>
              <a:t>How to bootstrap ANI </a:t>
            </a:r>
            <a:br>
              <a:rPr lang="en-US"/>
            </a:br>
            <a:endParaRPr lang="en-US" sz="2800"/>
          </a:p>
        </p:txBody>
      </p:sp>
      <p:pic>
        <p:nvPicPr>
          <p:cNvPr id="150" name="Picture 4" descr="https://upload.wikimedia.org/wikipedia/commons/3/3b/Muenchhausen_Herrfurth_7_500x78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179" y="534863"/>
            <a:ext cx="4004729" cy="6319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5" name="Rounded Rectangle 154"/>
          <p:cNvSpPr/>
          <p:nvPr/>
        </p:nvSpPr>
        <p:spPr>
          <a:xfrm>
            <a:off x="6000970" y="3736670"/>
            <a:ext cx="5007015" cy="2899658"/>
          </a:xfrm>
          <a:prstGeom prst="roundRect">
            <a:avLst>
              <a:gd name="adj" fmla="val 8056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18"/>
          </a:p>
        </p:txBody>
      </p:sp>
      <p:pic>
        <p:nvPicPr>
          <p:cNvPr id="162" name="Picture 161" descr="orkgroup Switch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712" y="5300117"/>
            <a:ext cx="405030" cy="400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" name="Picture 4" descr="outer Icon | Cisco Networking Iconset | Yudha Agung Pribadi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0924" y="4428858"/>
            <a:ext cx="432291" cy="427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4" name="Picture 163" descr="outer Icon | Cisco Networking Iconset | Yudha Agung Pribadi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4955" y="6013209"/>
            <a:ext cx="432291" cy="427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5" name="Picture 4" descr="outer Icon | Cisco Networking Iconset | Yudha Agung Pribadi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1644" y="4229748"/>
            <a:ext cx="432291" cy="427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6" name="Picture 2" descr="orkgroup Switch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6395" y="4485198"/>
            <a:ext cx="405030" cy="400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7" name="Picture 4" descr="outer Icon | Cisco Networking Iconset | Yudha Agung Pribadi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7128" y="4826180"/>
            <a:ext cx="432291" cy="427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8" name="Picture 4" descr="outer Icon | Cisco Networking Iconset | Yudha Agung Pribadi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5738" y="3906903"/>
            <a:ext cx="432291" cy="427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9" name="Picture 4" descr="outer Icon | Cisco Networking Iconset | Yudha Agung Pribadi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2366" y="5784970"/>
            <a:ext cx="432291" cy="427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1" name="Picture 4" descr="outer Icon | Cisco Networking Iconset | Yudha Agung Pribadi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2172" y="4913167"/>
            <a:ext cx="432291" cy="427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3" name="Picture 4" descr="outer Icon | Cisco Networking Iconset | Yudha Agung Pribadi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2305" y="6077364"/>
            <a:ext cx="432291" cy="427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3" name="Straight Connector 202"/>
          <p:cNvCxnSpPr/>
          <p:nvPr/>
        </p:nvCxnSpPr>
        <p:spPr>
          <a:xfrm flipH="1" flipV="1">
            <a:off x="9593215" y="4642467"/>
            <a:ext cx="788957" cy="484309"/>
          </a:xfrm>
          <a:prstGeom prst="line">
            <a:avLst/>
          </a:prstGeom>
          <a:ln w="127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Connector 203"/>
          <p:cNvCxnSpPr/>
          <p:nvPr/>
        </p:nvCxnSpPr>
        <p:spPr>
          <a:xfrm flipH="1" flipV="1">
            <a:off x="9350742" y="5500255"/>
            <a:ext cx="604213" cy="726563"/>
          </a:xfrm>
          <a:prstGeom prst="line">
            <a:avLst/>
          </a:prstGeom>
          <a:ln w="127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Connector 204"/>
          <p:cNvCxnSpPr/>
          <p:nvPr/>
        </p:nvCxnSpPr>
        <p:spPr>
          <a:xfrm flipV="1">
            <a:off x="9148227" y="4856075"/>
            <a:ext cx="228843" cy="444042"/>
          </a:xfrm>
          <a:prstGeom prst="line">
            <a:avLst/>
          </a:prstGeom>
          <a:ln w="127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Connector 205"/>
          <p:cNvCxnSpPr/>
          <p:nvPr/>
        </p:nvCxnSpPr>
        <p:spPr>
          <a:xfrm flipH="1" flipV="1">
            <a:off x="8187790" y="4656965"/>
            <a:ext cx="757922" cy="843290"/>
          </a:xfrm>
          <a:prstGeom prst="line">
            <a:avLst/>
          </a:prstGeom>
          <a:ln w="127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Connector 206"/>
          <p:cNvCxnSpPr/>
          <p:nvPr/>
        </p:nvCxnSpPr>
        <p:spPr>
          <a:xfrm flipH="1" flipV="1">
            <a:off x="7534658" y="5998579"/>
            <a:ext cx="1151640" cy="290248"/>
          </a:xfrm>
          <a:prstGeom prst="line">
            <a:avLst/>
          </a:prstGeom>
          <a:ln w="127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Connector 207"/>
          <p:cNvCxnSpPr/>
          <p:nvPr/>
        </p:nvCxnSpPr>
        <p:spPr>
          <a:xfrm flipH="1">
            <a:off x="9134596" y="6226818"/>
            <a:ext cx="820359" cy="116727"/>
          </a:xfrm>
          <a:prstGeom prst="line">
            <a:avLst/>
          </a:prstGeom>
          <a:ln w="127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Straight Connector 208"/>
          <p:cNvCxnSpPr/>
          <p:nvPr/>
        </p:nvCxnSpPr>
        <p:spPr>
          <a:xfrm flipH="1">
            <a:off x="7551425" y="4443357"/>
            <a:ext cx="420219" cy="241979"/>
          </a:xfrm>
          <a:prstGeom prst="line">
            <a:avLst/>
          </a:prstGeom>
          <a:ln w="127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Connector 209"/>
          <p:cNvCxnSpPr/>
          <p:nvPr/>
        </p:nvCxnSpPr>
        <p:spPr>
          <a:xfrm flipH="1" flipV="1">
            <a:off x="6838029" y="4120512"/>
            <a:ext cx="308366" cy="564824"/>
          </a:xfrm>
          <a:prstGeom prst="line">
            <a:avLst/>
          </a:prstGeom>
          <a:ln w="127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Connector 210"/>
          <p:cNvCxnSpPr/>
          <p:nvPr/>
        </p:nvCxnSpPr>
        <p:spPr>
          <a:xfrm flipH="1" flipV="1">
            <a:off x="6829031" y="4906925"/>
            <a:ext cx="489481" cy="878045"/>
          </a:xfrm>
          <a:prstGeom prst="line">
            <a:avLst/>
          </a:prstGeom>
          <a:ln w="127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Connector 211"/>
          <p:cNvCxnSpPr/>
          <p:nvPr/>
        </p:nvCxnSpPr>
        <p:spPr>
          <a:xfrm flipV="1">
            <a:off x="7318512" y="4885474"/>
            <a:ext cx="30398" cy="899496"/>
          </a:xfrm>
          <a:prstGeom prst="line">
            <a:avLst/>
          </a:prstGeom>
          <a:ln w="127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9" name="Rounded Rectangle 278"/>
          <p:cNvSpPr/>
          <p:nvPr/>
        </p:nvSpPr>
        <p:spPr>
          <a:xfrm rot="16200000">
            <a:off x="7999320" y="465670"/>
            <a:ext cx="1075554" cy="500701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18"/>
          </a:p>
        </p:txBody>
      </p:sp>
      <p:pic>
        <p:nvPicPr>
          <p:cNvPr id="280" name="Picture 4" descr="outer Icon | Cisco Networking Iconset | Yudha Agung Pribadi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7207" y="2905591"/>
            <a:ext cx="427217" cy="427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1" name="Picture 6" descr="omputer Hardware Laptop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6880" y="2898943"/>
            <a:ext cx="455139" cy="455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84" name="Straight Connector 283"/>
          <p:cNvCxnSpPr/>
          <p:nvPr/>
        </p:nvCxnSpPr>
        <p:spPr>
          <a:xfrm flipH="1">
            <a:off x="7372019" y="3119200"/>
            <a:ext cx="1025188" cy="3008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6" name="TextBox 285"/>
          <p:cNvSpPr txBox="1"/>
          <p:nvPr/>
        </p:nvSpPr>
        <p:spPr>
          <a:xfrm>
            <a:off x="6258071" y="2464061"/>
            <a:ext cx="9362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/>
              <a:t>“NOC” </a:t>
            </a:r>
          </a:p>
        </p:txBody>
      </p:sp>
      <p:sp>
        <p:nvSpPr>
          <p:cNvPr id="287" name="TextBox 286"/>
          <p:cNvSpPr txBox="1"/>
          <p:nvPr/>
        </p:nvSpPr>
        <p:spPr>
          <a:xfrm>
            <a:off x="6145123" y="2828056"/>
            <a:ext cx="747897" cy="5742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66"/>
              <a:t>Mgmt</a:t>
            </a:r>
          </a:p>
          <a:p>
            <a:pPr algn="ctr"/>
            <a:r>
              <a:rPr lang="en-US" sz="1566"/>
              <a:t>Laptop</a:t>
            </a:r>
          </a:p>
        </p:txBody>
      </p:sp>
      <p:grpSp>
        <p:nvGrpSpPr>
          <p:cNvPr id="288" name="Group 287"/>
          <p:cNvGrpSpPr/>
          <p:nvPr/>
        </p:nvGrpSpPr>
        <p:grpSpPr>
          <a:xfrm>
            <a:off x="8248001" y="2856133"/>
            <a:ext cx="346570" cy="184666"/>
            <a:chOff x="4933050" y="3067769"/>
            <a:chExt cx="346570" cy="184666"/>
          </a:xfrm>
        </p:grpSpPr>
        <p:grpSp>
          <p:nvGrpSpPr>
            <p:cNvPr id="289" name="Group 288"/>
            <p:cNvGrpSpPr/>
            <p:nvPr/>
          </p:nvGrpSpPr>
          <p:grpSpPr>
            <a:xfrm>
              <a:off x="4958913" y="3088248"/>
              <a:ext cx="263233" cy="159851"/>
              <a:chOff x="833377" y="682907"/>
              <a:chExt cx="4267427" cy="3020992"/>
            </a:xfrm>
          </p:grpSpPr>
          <p:pic>
            <p:nvPicPr>
              <p:cNvPr id="292" name="Picture 10" descr="mage result for certificate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67550" y="682907"/>
                <a:ext cx="4033254" cy="30209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93" name="Rounded Rectangle 292"/>
              <p:cNvSpPr/>
              <p:nvPr/>
            </p:nvSpPr>
            <p:spPr>
              <a:xfrm>
                <a:off x="833377" y="1215342"/>
                <a:ext cx="3738623" cy="2488557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90" name="Rectangle 289"/>
            <p:cNvSpPr/>
            <p:nvPr/>
          </p:nvSpPr>
          <p:spPr>
            <a:xfrm>
              <a:off x="5011864" y="3116421"/>
              <a:ext cx="177795" cy="935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1" name="TextBox 290"/>
            <p:cNvSpPr txBox="1"/>
            <p:nvPr/>
          </p:nvSpPr>
          <p:spPr>
            <a:xfrm>
              <a:off x="4933050" y="3067769"/>
              <a:ext cx="346570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" dirty="0" smtClean="0"/>
                <a:t>Domain</a:t>
              </a:r>
            </a:p>
            <a:p>
              <a:r>
                <a:rPr lang="en-US" sz="300" dirty="0" smtClean="0"/>
                <a:t>Certificate</a:t>
              </a:r>
            </a:p>
          </p:txBody>
        </p:sp>
      </p:grpSp>
      <p:cxnSp>
        <p:nvCxnSpPr>
          <p:cNvPr id="294" name="Straight Connector 293"/>
          <p:cNvCxnSpPr/>
          <p:nvPr/>
        </p:nvCxnSpPr>
        <p:spPr>
          <a:xfrm flipH="1">
            <a:off x="6838029" y="3227882"/>
            <a:ext cx="1546267" cy="892630"/>
          </a:xfrm>
          <a:prstGeom prst="line">
            <a:avLst/>
          </a:prstGeom>
          <a:ln w="127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Straight Connector 294"/>
          <p:cNvCxnSpPr/>
          <p:nvPr/>
        </p:nvCxnSpPr>
        <p:spPr>
          <a:xfrm>
            <a:off x="8742994" y="3250072"/>
            <a:ext cx="603631" cy="1147254"/>
          </a:xfrm>
          <a:prstGeom prst="line">
            <a:avLst/>
          </a:prstGeom>
          <a:ln w="127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8" name="TextBox 327"/>
          <p:cNvSpPr txBox="1"/>
          <p:nvPr/>
        </p:nvSpPr>
        <p:spPr>
          <a:xfrm>
            <a:off x="7434995" y="2885510"/>
            <a:ext cx="1085555" cy="3332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66">
                <a:solidFill>
                  <a:srgbClr val="FF0000"/>
                </a:solidFill>
              </a:rPr>
              <a:t>Ethernet 0</a:t>
            </a:r>
            <a:r>
              <a:rPr lang="en-US" sz="1566"/>
              <a:t> 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8899352" y="2696340"/>
            <a:ext cx="190052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/>
              <a:t>Seed Router</a:t>
            </a:r>
          </a:p>
          <a:p>
            <a:r>
              <a:rPr lang="en-US" sz="1400" i="1"/>
              <a:t>ANI BRSKI/PKI Registrar</a:t>
            </a:r>
          </a:p>
          <a:p>
            <a:r>
              <a:rPr lang="en-US" sz="1400" i="1"/>
              <a:t>and CA (example)</a:t>
            </a:r>
          </a:p>
        </p:txBody>
      </p:sp>
      <p:sp>
        <p:nvSpPr>
          <p:cNvPr id="329" name="Cloud 328"/>
          <p:cNvSpPr/>
          <p:nvPr/>
        </p:nvSpPr>
        <p:spPr>
          <a:xfrm>
            <a:off x="6148587" y="1196304"/>
            <a:ext cx="1579034" cy="969932"/>
          </a:xfrm>
          <a:prstGeom prst="cloud">
            <a:avLst/>
          </a:prstGeom>
          <a:solidFill>
            <a:schemeClr val="bg2"/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18"/>
          </a:p>
        </p:txBody>
      </p:sp>
      <p:sp>
        <p:nvSpPr>
          <p:cNvPr id="330" name="TextBox 329"/>
          <p:cNvSpPr txBox="1"/>
          <p:nvPr/>
        </p:nvSpPr>
        <p:spPr>
          <a:xfrm>
            <a:off x="6311821" y="1348869"/>
            <a:ext cx="1375056" cy="5259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18"/>
              <a:t>Internet</a:t>
            </a:r>
          </a:p>
        </p:txBody>
      </p:sp>
      <p:grpSp>
        <p:nvGrpSpPr>
          <p:cNvPr id="331" name="Group 330"/>
          <p:cNvGrpSpPr/>
          <p:nvPr/>
        </p:nvGrpSpPr>
        <p:grpSpPr>
          <a:xfrm>
            <a:off x="6999349" y="168262"/>
            <a:ext cx="1103186" cy="578294"/>
            <a:chOff x="5927586" y="1711938"/>
            <a:chExt cx="704558" cy="369332"/>
          </a:xfrm>
        </p:grpSpPr>
        <p:sp>
          <p:nvSpPr>
            <p:cNvPr id="332" name="Rounded Rectangle 331"/>
            <p:cNvSpPr/>
            <p:nvPr/>
          </p:nvSpPr>
          <p:spPr>
            <a:xfrm>
              <a:off x="5927586" y="1711938"/>
              <a:ext cx="692818" cy="369332"/>
            </a:xfrm>
            <a:prstGeom prst="roundRect">
              <a:avLst/>
            </a:prstGeom>
            <a:solidFill>
              <a:srgbClr val="AFF1DE"/>
            </a:solidFill>
            <a:ln w="9525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18"/>
            </a:p>
          </p:txBody>
        </p:sp>
        <p:sp>
          <p:nvSpPr>
            <p:cNvPr id="333" name="TextBox 332"/>
            <p:cNvSpPr txBox="1"/>
            <p:nvPr/>
          </p:nvSpPr>
          <p:spPr>
            <a:xfrm>
              <a:off x="5927586" y="1722200"/>
              <a:ext cx="704558" cy="3359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96"/>
                <a:t>Manufacturer N</a:t>
              </a:r>
            </a:p>
            <a:p>
              <a:r>
                <a:rPr lang="en-US" sz="1722"/>
                <a:t>MASA</a:t>
              </a:r>
            </a:p>
          </p:txBody>
        </p:sp>
      </p:grpSp>
      <p:grpSp>
        <p:nvGrpSpPr>
          <p:cNvPr id="334" name="Group 333"/>
          <p:cNvGrpSpPr/>
          <p:nvPr/>
        </p:nvGrpSpPr>
        <p:grpSpPr>
          <a:xfrm>
            <a:off x="5617114" y="193534"/>
            <a:ext cx="1109876" cy="578294"/>
            <a:chOff x="5802225" y="1128887"/>
            <a:chExt cx="708831" cy="369332"/>
          </a:xfrm>
        </p:grpSpPr>
        <p:sp>
          <p:nvSpPr>
            <p:cNvPr id="335" name="Rounded Rectangle 334"/>
            <p:cNvSpPr/>
            <p:nvPr/>
          </p:nvSpPr>
          <p:spPr>
            <a:xfrm>
              <a:off x="5818238" y="1128887"/>
              <a:ext cx="692818" cy="369332"/>
            </a:xfrm>
            <a:prstGeom prst="roundRect">
              <a:avLst/>
            </a:prstGeom>
            <a:solidFill>
              <a:srgbClr val="AFF1DE"/>
            </a:solidFill>
            <a:ln w="9525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18"/>
            </a:p>
          </p:txBody>
        </p:sp>
        <p:sp>
          <p:nvSpPr>
            <p:cNvPr id="336" name="TextBox 335"/>
            <p:cNvSpPr txBox="1"/>
            <p:nvPr/>
          </p:nvSpPr>
          <p:spPr>
            <a:xfrm>
              <a:off x="5802225" y="1139149"/>
              <a:ext cx="691250" cy="3359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96"/>
                <a:t>Manufacturer 1</a:t>
              </a:r>
            </a:p>
            <a:p>
              <a:r>
                <a:rPr lang="en-US" sz="1722"/>
                <a:t>MASA</a:t>
              </a:r>
            </a:p>
          </p:txBody>
        </p:sp>
      </p:grpSp>
      <p:cxnSp>
        <p:nvCxnSpPr>
          <p:cNvPr id="337" name="Straight Connector 336"/>
          <p:cNvCxnSpPr/>
          <p:nvPr/>
        </p:nvCxnSpPr>
        <p:spPr>
          <a:xfrm flipH="1">
            <a:off x="7485146" y="796523"/>
            <a:ext cx="321315" cy="399781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8" name="Straight Connector 337"/>
          <p:cNvCxnSpPr>
            <a:endCxn id="329" idx="3"/>
          </p:cNvCxnSpPr>
          <p:nvPr/>
        </p:nvCxnSpPr>
        <p:spPr>
          <a:xfrm>
            <a:off x="6069747" y="735580"/>
            <a:ext cx="868357" cy="516181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9" name="TextBox 338"/>
          <p:cNvSpPr txBox="1"/>
          <p:nvPr/>
        </p:nvSpPr>
        <p:spPr>
          <a:xfrm>
            <a:off x="8204025" y="936314"/>
            <a:ext cx="378630" cy="4296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sz="2192"/>
              <a:t>…</a:t>
            </a:r>
            <a:endParaRPr lang="en-US" sz="2818"/>
          </a:p>
        </p:txBody>
      </p:sp>
      <p:cxnSp>
        <p:nvCxnSpPr>
          <p:cNvPr id="340" name="Straight Connector 339"/>
          <p:cNvCxnSpPr>
            <a:endCxn id="291" idx="0"/>
          </p:cNvCxnSpPr>
          <p:nvPr/>
        </p:nvCxnSpPr>
        <p:spPr>
          <a:xfrm>
            <a:off x="7468487" y="2059119"/>
            <a:ext cx="952799" cy="797014"/>
          </a:xfrm>
          <a:prstGeom prst="line">
            <a:avLst/>
          </a:prstGeom>
          <a:ln w="127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/>
          <p:cNvGrpSpPr/>
          <p:nvPr/>
        </p:nvGrpSpPr>
        <p:grpSpPr>
          <a:xfrm>
            <a:off x="8192542" y="1007183"/>
            <a:ext cx="2921238" cy="1221595"/>
            <a:chOff x="3380112" y="2499836"/>
            <a:chExt cx="2921238" cy="1221595"/>
          </a:xfrm>
        </p:grpSpPr>
        <p:sp>
          <p:nvSpPr>
            <p:cNvPr id="153" name="Rounded Rectangular Callout 152"/>
            <p:cNvSpPr/>
            <p:nvPr/>
          </p:nvSpPr>
          <p:spPr>
            <a:xfrm>
              <a:off x="3380112" y="2526000"/>
              <a:ext cx="2921238" cy="1195431"/>
            </a:xfrm>
            <a:prstGeom prst="wedgeRoundRectCallout">
              <a:avLst>
                <a:gd name="adj1" fmla="val -31383"/>
                <a:gd name="adj2" fmla="val 95648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18"/>
            </a:p>
          </p:txBody>
        </p:sp>
        <p:sp>
          <p:nvSpPr>
            <p:cNvPr id="154" name="TextBox 153"/>
            <p:cNvSpPr txBox="1"/>
            <p:nvPr/>
          </p:nvSpPr>
          <p:spPr>
            <a:xfrm>
              <a:off x="3446914" y="2499836"/>
              <a:ext cx="2814360" cy="11695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ani registrar                                        </a:t>
              </a:r>
            </a:p>
            <a:p>
              <a:r>
                <a:rPr lang="en-US" sz="1400"/>
                <a:t>   domain-name </a:t>
              </a:r>
              <a:r>
                <a:rPr lang="en-US" sz="1400" i="1"/>
                <a:t>ani.example.com</a:t>
              </a:r>
            </a:p>
            <a:p>
              <a:r>
                <a:rPr lang="en-US" sz="1400" i="1">
                  <a:solidFill>
                    <a:srgbClr val="FF0000"/>
                  </a:solidFill>
                </a:rPr>
                <a:t>Ethernet 0                                        </a:t>
              </a:r>
            </a:p>
            <a:p>
              <a:r>
                <a:rPr lang="en-US" sz="1400" i="1">
                  <a:solidFill>
                    <a:srgbClr val="FF0000"/>
                  </a:solidFill>
                </a:rPr>
                <a:t>   acp-connect</a:t>
              </a:r>
              <a:endParaRPr lang="en-US" sz="1400" i="1"/>
            </a:p>
            <a:p>
              <a:r>
                <a:rPr lang="en-US" sz="1400" i="1"/>
                <a:t>Register my cert with vendor MASAs</a:t>
              </a: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8703469" y="209602"/>
            <a:ext cx="275235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/>
              <a:t>Only required config to get ANI</a:t>
            </a:r>
          </a:p>
          <a:p>
            <a:pPr algn="ctr"/>
            <a:r>
              <a:rPr lang="en-US" sz="1600" i="1"/>
              <a:t>running (example</a:t>
            </a:r>
            <a:r>
              <a:rPr lang="en-US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450691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307975"/>
            <a:ext cx="11090275" cy="560388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Bootstrap to ANI domain membership</a:t>
            </a:r>
            <a:br>
              <a:rPr lang="en-US" b="1" dirty="0" smtClean="0"/>
            </a:br>
            <a:r>
              <a:rPr lang="en-US" sz="3100" dirty="0" smtClean="0"/>
              <a:t>E</a:t>
            </a:r>
            <a:r>
              <a:rPr lang="en-US" sz="3100" dirty="0"/>
              <a:t>ensemble cast, </a:t>
            </a:r>
            <a:r>
              <a:rPr lang="en-US" sz="2200" i="1" dirty="0"/>
              <a:t>not the script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7880" y="1128542"/>
            <a:ext cx="752708" cy="81982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3880" y="4231061"/>
            <a:ext cx="915330" cy="1266914"/>
          </a:xfrm>
          <a:prstGeom prst="rect">
            <a:avLst/>
          </a:prstGeom>
        </p:spPr>
      </p:pic>
      <p:pic>
        <p:nvPicPr>
          <p:cNvPr id="10" name="Content Placeholder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3348" y="3638120"/>
            <a:ext cx="801289" cy="81700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2590" y="274049"/>
            <a:ext cx="1113763" cy="1786095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8565266" y="2164467"/>
            <a:ext cx="3148314" cy="972272"/>
            <a:chOff x="8542116" y="2338087"/>
            <a:chExt cx="3148314" cy="972272"/>
          </a:xfrm>
        </p:grpSpPr>
        <p:sp>
          <p:nvSpPr>
            <p:cNvPr id="13" name="Rounded Rectangle 12"/>
            <p:cNvSpPr/>
            <p:nvPr/>
          </p:nvSpPr>
          <p:spPr>
            <a:xfrm>
              <a:off x="8553690" y="2338087"/>
              <a:ext cx="3136740" cy="972272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 w="7620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8542116" y="2430684"/>
              <a:ext cx="304698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 smtClean="0">
                  <a:solidFill>
                    <a:schemeClr val="bg1"/>
                  </a:solidFill>
                </a:rPr>
                <a:t>Address allocation database</a:t>
              </a:r>
            </a:p>
            <a:p>
              <a:r>
                <a:rPr lang="en-US" sz="1200" dirty="0" smtClean="0">
                  <a:solidFill>
                    <a:schemeClr val="bg1"/>
                  </a:solidFill>
                </a:rPr>
                <a:t>Chick6: </a:t>
              </a:r>
              <a:r>
                <a:rPr lang="is-IS" sz="1200" dirty="0" smtClean="0">
                  <a:solidFill>
                    <a:schemeClr val="bg1"/>
                  </a:solidFill>
                </a:rPr>
                <a:t>fd89b714f3db0000200000064000006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1028" name="Picture 4" descr="ile:Building fortknox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2086" y="2986268"/>
            <a:ext cx="1736203" cy="1736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Freeform 15"/>
          <p:cNvSpPr/>
          <p:nvPr/>
        </p:nvSpPr>
        <p:spPr>
          <a:xfrm>
            <a:off x="9834670" y="4047327"/>
            <a:ext cx="1059366" cy="211873"/>
          </a:xfrm>
          <a:custGeom>
            <a:avLst/>
            <a:gdLst>
              <a:gd name="connsiteX0" fmla="*/ 0 w 1059366"/>
              <a:gd name="connsiteY0" fmla="*/ 211873 h 211873"/>
              <a:gd name="connsiteX1" fmla="*/ 22303 w 1059366"/>
              <a:gd name="connsiteY1" fmla="*/ 133815 h 211873"/>
              <a:gd name="connsiteX2" fmla="*/ 55756 w 1059366"/>
              <a:gd name="connsiteY2" fmla="*/ 111512 h 211873"/>
              <a:gd name="connsiteX3" fmla="*/ 100361 w 1059366"/>
              <a:gd name="connsiteY3" fmla="*/ 66907 h 211873"/>
              <a:gd name="connsiteX4" fmla="*/ 133815 w 1059366"/>
              <a:gd name="connsiteY4" fmla="*/ 55756 h 211873"/>
              <a:gd name="connsiteX5" fmla="*/ 234176 w 1059366"/>
              <a:gd name="connsiteY5" fmla="*/ 11151 h 211873"/>
              <a:gd name="connsiteX6" fmla="*/ 356839 w 1059366"/>
              <a:gd name="connsiteY6" fmla="*/ 0 h 211873"/>
              <a:gd name="connsiteX7" fmla="*/ 512956 w 1059366"/>
              <a:gd name="connsiteY7" fmla="*/ 11151 h 211873"/>
              <a:gd name="connsiteX8" fmla="*/ 579864 w 1059366"/>
              <a:gd name="connsiteY8" fmla="*/ 33454 h 211873"/>
              <a:gd name="connsiteX9" fmla="*/ 613317 w 1059366"/>
              <a:gd name="connsiteY9" fmla="*/ 55756 h 211873"/>
              <a:gd name="connsiteX10" fmla="*/ 646771 w 1059366"/>
              <a:gd name="connsiteY10" fmla="*/ 66907 h 211873"/>
              <a:gd name="connsiteX11" fmla="*/ 691376 w 1059366"/>
              <a:gd name="connsiteY11" fmla="*/ 111512 h 211873"/>
              <a:gd name="connsiteX12" fmla="*/ 1048215 w 1059366"/>
              <a:gd name="connsiteY12" fmla="*/ 78059 h 211873"/>
              <a:gd name="connsiteX13" fmla="*/ 1059366 w 1059366"/>
              <a:gd name="connsiteY13" fmla="*/ 55756 h 21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059366" h="211873">
                <a:moveTo>
                  <a:pt x="0" y="211873"/>
                </a:moveTo>
                <a:cubicBezTo>
                  <a:pt x="730" y="208955"/>
                  <a:pt x="16483" y="141090"/>
                  <a:pt x="22303" y="133815"/>
                </a:cubicBezTo>
                <a:cubicBezTo>
                  <a:pt x="30675" y="123350"/>
                  <a:pt x="45581" y="120234"/>
                  <a:pt x="55756" y="111512"/>
                </a:cubicBezTo>
                <a:cubicBezTo>
                  <a:pt x="71721" y="97828"/>
                  <a:pt x="80413" y="73556"/>
                  <a:pt x="100361" y="66907"/>
                </a:cubicBezTo>
                <a:cubicBezTo>
                  <a:pt x="111512" y="63190"/>
                  <a:pt x="123301" y="61013"/>
                  <a:pt x="133815" y="55756"/>
                </a:cubicBezTo>
                <a:cubicBezTo>
                  <a:pt x="181528" y="31900"/>
                  <a:pt x="163855" y="17544"/>
                  <a:pt x="234176" y="11151"/>
                </a:cubicBezTo>
                <a:lnTo>
                  <a:pt x="356839" y="0"/>
                </a:lnTo>
                <a:cubicBezTo>
                  <a:pt x="408878" y="3717"/>
                  <a:pt x="461362" y="3412"/>
                  <a:pt x="512956" y="11151"/>
                </a:cubicBezTo>
                <a:cubicBezTo>
                  <a:pt x="536205" y="14638"/>
                  <a:pt x="579864" y="33454"/>
                  <a:pt x="579864" y="33454"/>
                </a:cubicBezTo>
                <a:cubicBezTo>
                  <a:pt x="591015" y="40888"/>
                  <a:pt x="601330" y="49763"/>
                  <a:pt x="613317" y="55756"/>
                </a:cubicBezTo>
                <a:cubicBezTo>
                  <a:pt x="623831" y="61013"/>
                  <a:pt x="637206" y="60075"/>
                  <a:pt x="646771" y="66907"/>
                </a:cubicBezTo>
                <a:cubicBezTo>
                  <a:pt x="663881" y="79129"/>
                  <a:pt x="691376" y="111512"/>
                  <a:pt x="691376" y="111512"/>
                </a:cubicBezTo>
                <a:cubicBezTo>
                  <a:pt x="761011" y="109191"/>
                  <a:pt x="972967" y="178389"/>
                  <a:pt x="1048215" y="78059"/>
                </a:cubicBezTo>
                <a:cubicBezTo>
                  <a:pt x="1053202" y="71410"/>
                  <a:pt x="1055649" y="63190"/>
                  <a:pt x="1059366" y="55756"/>
                </a:cubicBezTo>
              </a:path>
            </a:pathLst>
          </a:cu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9572263" y="4479403"/>
            <a:ext cx="245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CA Certificate Authority</a:t>
            </a:r>
            <a:endParaRPr lang="en-US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6634868" y="5485328"/>
            <a:ext cx="10332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Domain</a:t>
            </a:r>
          </a:p>
          <a:p>
            <a:r>
              <a:rPr lang="en-US" b="1" dirty="0" smtClean="0"/>
              <a:t>Registrar</a:t>
            </a:r>
            <a:endParaRPr lang="en-US" b="1" dirty="0"/>
          </a:p>
        </p:txBody>
      </p:sp>
      <p:pic>
        <p:nvPicPr>
          <p:cNvPr id="1032" name="Picture 8" descr="mage result for simpson salesman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959094" y="4939535"/>
            <a:ext cx="1018284" cy="1683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/>
          <p:cNvSpPr txBox="1"/>
          <p:nvPr/>
        </p:nvSpPr>
        <p:spPr>
          <a:xfrm>
            <a:off x="9814211" y="6094755"/>
            <a:ext cx="20400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MASA</a:t>
            </a:r>
          </a:p>
          <a:p>
            <a:r>
              <a:rPr lang="en-US" sz="1400" dirty="0" smtClean="0"/>
              <a:t>(Manufacturer Authority)</a:t>
            </a:r>
            <a:endParaRPr lang="en-US" sz="1400" dirty="0"/>
          </a:p>
        </p:txBody>
      </p:sp>
      <p:sp>
        <p:nvSpPr>
          <p:cNvPr id="25" name="TextBox 24"/>
          <p:cNvSpPr txBox="1"/>
          <p:nvPr/>
        </p:nvSpPr>
        <p:spPr>
          <a:xfrm>
            <a:off x="9076523" y="983558"/>
            <a:ext cx="122982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Domain </a:t>
            </a:r>
          </a:p>
          <a:p>
            <a:r>
              <a:rPr lang="en-US" b="1" dirty="0" smtClean="0"/>
              <a:t>Admission </a:t>
            </a:r>
          </a:p>
          <a:p>
            <a:r>
              <a:rPr lang="en-US" b="1" dirty="0" smtClean="0"/>
              <a:t>Controller</a:t>
            </a:r>
            <a:endParaRPr lang="en-US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5691456" y="958885"/>
            <a:ext cx="1406667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Candidate ANI</a:t>
            </a:r>
          </a:p>
          <a:p>
            <a:r>
              <a:rPr lang="en-US" sz="1600" dirty="0" smtClean="0"/>
              <a:t>Device:</a:t>
            </a:r>
          </a:p>
          <a:p>
            <a:r>
              <a:rPr lang="en-US" b="1" dirty="0" smtClean="0"/>
              <a:t>Pledge</a:t>
            </a:r>
            <a:endParaRPr lang="en-US" b="1" dirty="0"/>
          </a:p>
        </p:txBody>
      </p:sp>
      <p:cxnSp>
        <p:nvCxnSpPr>
          <p:cNvPr id="23" name="Straight Arrow Connector 22"/>
          <p:cNvCxnSpPr/>
          <p:nvPr/>
        </p:nvCxnSpPr>
        <p:spPr>
          <a:xfrm flipV="1">
            <a:off x="7870785" y="4305782"/>
            <a:ext cx="1342663" cy="46299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7921483" y="3570772"/>
            <a:ext cx="102463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i="1" dirty="0" smtClean="0"/>
              <a:t>Make CA</a:t>
            </a:r>
          </a:p>
          <a:p>
            <a:pPr algn="ctr"/>
            <a:r>
              <a:rPr lang="en-US" sz="1400" i="1" dirty="0" smtClean="0"/>
              <a:t>Sign pledge</a:t>
            </a:r>
          </a:p>
          <a:p>
            <a:pPr algn="ctr"/>
            <a:r>
              <a:rPr lang="en-US" sz="1400" i="1" dirty="0" smtClean="0"/>
              <a:t>certificate</a:t>
            </a:r>
            <a:endParaRPr lang="en-US" sz="1400" i="1" dirty="0"/>
          </a:p>
        </p:txBody>
      </p:sp>
      <p:sp>
        <p:nvSpPr>
          <p:cNvPr id="31" name="TextBox 30"/>
          <p:cNvSpPr txBox="1"/>
          <p:nvPr/>
        </p:nvSpPr>
        <p:spPr>
          <a:xfrm>
            <a:off x="7684599" y="5382230"/>
            <a:ext cx="1076257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i="1" dirty="0" smtClean="0"/>
              <a:t>Optional</a:t>
            </a:r>
          </a:p>
          <a:p>
            <a:pPr algn="ctr"/>
            <a:r>
              <a:rPr lang="en-US" sz="1400" i="1" dirty="0" smtClean="0"/>
              <a:t>For</a:t>
            </a:r>
          </a:p>
          <a:p>
            <a:pPr algn="ctr"/>
            <a:r>
              <a:rPr lang="en-US" sz="1400" i="1" dirty="0" smtClean="0"/>
              <a:t>secure/ANI </a:t>
            </a:r>
          </a:p>
          <a:p>
            <a:pPr algn="ctr"/>
            <a:r>
              <a:rPr lang="en-US" sz="1400" i="1" dirty="0" smtClean="0"/>
              <a:t>Pledges:</a:t>
            </a:r>
          </a:p>
          <a:p>
            <a:pPr algn="ctr"/>
            <a:r>
              <a:rPr lang="en-US" sz="1400" i="1" dirty="0" smtClean="0"/>
              <a:t>Get voucher</a:t>
            </a:r>
            <a:endParaRPr lang="en-US" sz="1400" i="1" dirty="0"/>
          </a:p>
        </p:txBody>
      </p:sp>
      <p:cxnSp>
        <p:nvCxnSpPr>
          <p:cNvPr id="32" name="Straight Arrow Connector 31"/>
          <p:cNvCxnSpPr/>
          <p:nvPr/>
        </p:nvCxnSpPr>
        <p:spPr>
          <a:xfrm>
            <a:off x="7986532" y="4965539"/>
            <a:ext cx="856526" cy="532436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V="1">
            <a:off x="7620014" y="3058693"/>
            <a:ext cx="795938" cy="1137129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8353476" y="3207517"/>
            <a:ext cx="17197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i="1" dirty="0" smtClean="0"/>
              <a:t>Allocate ACP Address</a:t>
            </a:r>
            <a:endParaRPr lang="en-US" sz="1400" i="1" dirty="0"/>
          </a:p>
        </p:txBody>
      </p:sp>
      <p:cxnSp>
        <p:nvCxnSpPr>
          <p:cNvPr id="39" name="Straight Arrow Connector 38"/>
          <p:cNvCxnSpPr/>
          <p:nvPr/>
        </p:nvCxnSpPr>
        <p:spPr>
          <a:xfrm flipV="1">
            <a:off x="7336785" y="2013996"/>
            <a:ext cx="638172" cy="2051613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6632367" y="1559606"/>
            <a:ext cx="131388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i="1" dirty="0" smtClean="0"/>
              <a:t>Optional</a:t>
            </a:r>
          </a:p>
          <a:p>
            <a:pPr algn="ctr"/>
            <a:r>
              <a:rPr lang="en-US" sz="1400" i="1" dirty="0" smtClean="0"/>
              <a:t>Get  permission</a:t>
            </a:r>
          </a:p>
          <a:p>
            <a:pPr algn="ctr"/>
            <a:r>
              <a:rPr lang="en-US" sz="1400" i="1" dirty="0"/>
              <a:t>t</a:t>
            </a:r>
            <a:r>
              <a:rPr lang="en-US" sz="1400" i="1" dirty="0" smtClean="0"/>
              <a:t>o admit</a:t>
            </a:r>
          </a:p>
          <a:p>
            <a:pPr algn="ctr"/>
            <a:r>
              <a:rPr lang="en-US" sz="1400" i="1" dirty="0" smtClean="0"/>
              <a:t>pledge</a:t>
            </a:r>
            <a:endParaRPr lang="en-US" sz="1400" i="1" dirty="0"/>
          </a:p>
        </p:txBody>
      </p:sp>
      <p:cxnSp>
        <p:nvCxnSpPr>
          <p:cNvPr id="43" name="Straight Arrow Connector 42"/>
          <p:cNvCxnSpPr/>
          <p:nvPr/>
        </p:nvCxnSpPr>
        <p:spPr>
          <a:xfrm flipH="1" flipV="1">
            <a:off x="6400215" y="3503264"/>
            <a:ext cx="557187" cy="861481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5464234" y="4775095"/>
            <a:ext cx="1186671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i="1" dirty="0" smtClean="0"/>
              <a:t>Get Plede</a:t>
            </a:r>
          </a:p>
          <a:p>
            <a:pPr algn="ctr"/>
            <a:r>
              <a:rPr lang="en-US" sz="1400" i="1" dirty="0" smtClean="0"/>
              <a:t> identity</a:t>
            </a:r>
          </a:p>
          <a:p>
            <a:pPr algn="ctr"/>
            <a:r>
              <a:rPr lang="en-US" sz="1400" i="1" dirty="0" smtClean="0"/>
              <a:t>Enroll</a:t>
            </a:r>
          </a:p>
          <a:p>
            <a:pPr algn="ctr"/>
            <a:r>
              <a:rPr lang="en-US" sz="1400" i="1" dirty="0" smtClean="0"/>
              <a:t>Certificate</a:t>
            </a:r>
          </a:p>
          <a:p>
            <a:pPr algn="ctr"/>
            <a:r>
              <a:rPr lang="en-US" sz="1400" i="1" dirty="0" smtClean="0"/>
              <a:t>With ACP info</a:t>
            </a:r>
          </a:p>
          <a:p>
            <a:pPr algn="ctr"/>
            <a:r>
              <a:rPr lang="en-US" sz="1400" i="1" dirty="0" smtClean="0"/>
              <a:t>(address)</a:t>
            </a:r>
            <a:endParaRPr lang="en-US" sz="1400" i="1" dirty="0"/>
          </a:p>
        </p:txBody>
      </p:sp>
      <p:grpSp>
        <p:nvGrpSpPr>
          <p:cNvPr id="48" name="Group 47"/>
          <p:cNvGrpSpPr/>
          <p:nvPr/>
        </p:nvGrpSpPr>
        <p:grpSpPr>
          <a:xfrm>
            <a:off x="5701915" y="3799707"/>
            <a:ext cx="810559" cy="459493"/>
            <a:chOff x="2951544" y="2037145"/>
            <a:chExt cx="810559" cy="459493"/>
          </a:xfrm>
        </p:grpSpPr>
        <p:grpSp>
          <p:nvGrpSpPr>
            <p:cNvPr id="45" name="Group 44"/>
            <p:cNvGrpSpPr/>
            <p:nvPr/>
          </p:nvGrpSpPr>
          <p:grpSpPr>
            <a:xfrm>
              <a:off x="2951544" y="2037145"/>
              <a:ext cx="810559" cy="459493"/>
              <a:chOff x="243068" y="682907"/>
              <a:chExt cx="4857750" cy="3638550"/>
            </a:xfrm>
          </p:grpSpPr>
          <p:pic>
            <p:nvPicPr>
              <p:cNvPr id="1034" name="Picture 10" descr="mage result for certificate"/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3068" y="682907"/>
                <a:ext cx="4857750" cy="36385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4" name="Rounded Rectangle 43"/>
              <p:cNvSpPr/>
              <p:nvPr/>
            </p:nvSpPr>
            <p:spPr>
              <a:xfrm>
                <a:off x="833377" y="1215342"/>
                <a:ext cx="3738623" cy="2488557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7" name="TextBox 46"/>
            <p:cNvSpPr txBox="1"/>
            <p:nvPr/>
          </p:nvSpPr>
          <p:spPr>
            <a:xfrm>
              <a:off x="2955017" y="2072365"/>
              <a:ext cx="76815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Certificate</a:t>
              </a:r>
            </a:p>
            <a:p>
              <a:r>
                <a:rPr lang="en-US" sz="1000" dirty="0"/>
                <a:t>f</a:t>
              </a:r>
              <a:r>
                <a:rPr lang="en-US" sz="1000" dirty="0" smtClean="0"/>
                <a:t>e8</a:t>
              </a:r>
              <a:r>
                <a:rPr lang="is-IS" sz="1000" dirty="0" smtClean="0"/>
                <a:t>…@</a:t>
              </a:r>
              <a:r>
                <a:rPr lang="en-US" sz="1000" dirty="0" smtClean="0"/>
                <a:t>lake</a:t>
              </a:r>
              <a:endParaRPr lang="en-US" sz="1000" dirty="0"/>
            </a:p>
          </p:txBody>
        </p:sp>
      </p:grpSp>
      <p:sp>
        <p:nvSpPr>
          <p:cNvPr id="53" name="TextBox 52"/>
          <p:cNvSpPr txBox="1"/>
          <p:nvPr/>
        </p:nvSpPr>
        <p:spPr>
          <a:xfrm rot="19698233">
            <a:off x="11159432" y="2690948"/>
            <a:ext cx="6607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b="1" dirty="0" smtClean="0">
                <a:solidFill>
                  <a:srgbClr val="FF0000"/>
                </a:solidFill>
              </a:rPr>
              <a:t>DO NOT</a:t>
            </a:r>
          </a:p>
          <a:p>
            <a:pPr algn="ctr"/>
            <a:r>
              <a:rPr lang="en-US" sz="1100" b="1" dirty="0" smtClean="0">
                <a:solidFill>
                  <a:srgbClr val="FF0000"/>
                </a:solidFill>
              </a:rPr>
              <a:t>ERASE</a:t>
            </a:r>
            <a:endParaRPr lang="en-US" sz="1100" b="1" dirty="0">
              <a:solidFill>
                <a:srgbClr val="FF0000"/>
              </a:solidFill>
            </a:endParaRPr>
          </a:p>
        </p:txBody>
      </p:sp>
      <p:sp>
        <p:nvSpPr>
          <p:cNvPr id="90" name="Content Placeholder 2"/>
          <p:cNvSpPr txBox="1">
            <a:spLocks/>
          </p:cNvSpPr>
          <p:nvPr/>
        </p:nvSpPr>
        <p:spPr>
          <a:xfrm>
            <a:off x="502920" y="1128542"/>
            <a:ext cx="4983480" cy="57294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Domain Registrar</a:t>
            </a:r>
          </a:p>
          <a:p>
            <a:pPr lvl="1"/>
            <a:r>
              <a:rPr lang="en-US" sz="1600" dirty="0"/>
              <a:t>Drives/coordinates process</a:t>
            </a:r>
          </a:p>
          <a:p>
            <a:r>
              <a:rPr lang="en-US" sz="1800" dirty="0" smtClean="0"/>
              <a:t>Pledge</a:t>
            </a:r>
          </a:p>
          <a:p>
            <a:pPr lvl="1"/>
            <a:r>
              <a:rPr lang="en-US" sz="1400" dirty="0"/>
              <a:t>The new, to-become domain member device</a:t>
            </a:r>
            <a:endParaRPr lang="en-US" sz="1400" dirty="0" smtClean="0"/>
          </a:p>
          <a:p>
            <a:r>
              <a:rPr lang="en-US" sz="2000" dirty="0"/>
              <a:t>Proxy</a:t>
            </a:r>
          </a:p>
          <a:p>
            <a:pPr lvl="1"/>
            <a:r>
              <a:rPr lang="en-US" sz="1600" dirty="0"/>
              <a:t>Distributed Agent to give registrar connectivity to adjacent pledge</a:t>
            </a:r>
            <a:endParaRPr lang="en-US" sz="2000" dirty="0" smtClean="0"/>
          </a:p>
          <a:p>
            <a:r>
              <a:rPr lang="en-US" sz="1800" dirty="0" smtClean="0"/>
              <a:t>Manufacturer (MASA)</a:t>
            </a:r>
          </a:p>
          <a:p>
            <a:pPr lvl="1"/>
            <a:r>
              <a:rPr lang="en-US" sz="1600" dirty="0" smtClean="0"/>
              <a:t>Authorizes Registrar towards Pledge so Pledge will permit to be enrolled into domain</a:t>
            </a:r>
          </a:p>
          <a:p>
            <a:r>
              <a:rPr lang="en-US" sz="2000" dirty="0" smtClean="0"/>
              <a:t>Voucher</a:t>
            </a:r>
          </a:p>
          <a:p>
            <a:pPr lvl="1"/>
            <a:r>
              <a:rPr lang="en-US" sz="1600" dirty="0"/>
              <a:t>New digital artefact to indicate to Pledge that Registrar is authorized to control Pledge</a:t>
            </a:r>
            <a:endParaRPr lang="en-US" sz="1600" dirty="0" smtClean="0"/>
          </a:p>
          <a:p>
            <a:r>
              <a:rPr lang="en-US" sz="1800" dirty="0" smtClean="0"/>
              <a:t>Admission </a:t>
            </a:r>
            <a:r>
              <a:rPr lang="en-US" sz="1800" dirty="0"/>
              <a:t>Control</a:t>
            </a:r>
          </a:p>
          <a:p>
            <a:r>
              <a:rPr lang="en-US" sz="1800" dirty="0" smtClean="0"/>
              <a:t>ACP Address allocation</a:t>
            </a:r>
          </a:p>
          <a:p>
            <a:r>
              <a:rPr lang="en-US" sz="1800" dirty="0" smtClean="0"/>
              <a:t>Certificate (signing)</a:t>
            </a:r>
          </a:p>
          <a:p>
            <a:pPr lvl="1"/>
            <a:r>
              <a:rPr lang="en-US" sz="1600" dirty="0" smtClean="0"/>
              <a:t>Rely on certificate authority (CA)</a:t>
            </a:r>
            <a:br>
              <a:rPr lang="en-US" sz="1600" dirty="0" smtClean="0"/>
            </a:br>
            <a:r>
              <a:rPr lang="en-US" sz="1600" dirty="0" smtClean="0"/>
              <a:t>Potentially a hierarchy.</a:t>
            </a:r>
          </a:p>
          <a:p>
            <a:pPr lvl="1"/>
            <a:endParaRPr lang="en-US" sz="1600" dirty="0" smtClean="0"/>
          </a:p>
          <a:p>
            <a:pPr lvl="1"/>
            <a:endParaRPr lang="en-US" sz="1600" dirty="0"/>
          </a:p>
        </p:txBody>
      </p:sp>
      <p:pic>
        <p:nvPicPr>
          <p:cNvPr id="1026" name="Picture 2" descr="isa Simpson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5596" y="2277608"/>
            <a:ext cx="931718" cy="1516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TextBox 48"/>
          <p:cNvSpPr txBox="1"/>
          <p:nvPr/>
        </p:nvSpPr>
        <p:spPr>
          <a:xfrm>
            <a:off x="6242690" y="2623132"/>
            <a:ext cx="10632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BRSKI/ACP</a:t>
            </a:r>
          </a:p>
          <a:p>
            <a:r>
              <a:rPr lang="en-US" sz="1600" b="1" dirty="0"/>
              <a:t>Proxy</a:t>
            </a:r>
            <a:endParaRPr lang="en-US" b="1" dirty="0"/>
          </a:p>
        </p:txBody>
      </p:sp>
      <p:cxnSp>
        <p:nvCxnSpPr>
          <p:cNvPr id="50" name="Straight Arrow Connector 49"/>
          <p:cNvCxnSpPr/>
          <p:nvPr/>
        </p:nvCxnSpPr>
        <p:spPr>
          <a:xfrm flipH="1" flipV="1">
            <a:off x="5531097" y="2084061"/>
            <a:ext cx="106017" cy="404367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Group 50"/>
          <p:cNvGrpSpPr/>
          <p:nvPr/>
        </p:nvGrpSpPr>
        <p:grpSpPr>
          <a:xfrm>
            <a:off x="6517972" y="3299932"/>
            <a:ext cx="810559" cy="459493"/>
            <a:chOff x="2951544" y="2037145"/>
            <a:chExt cx="810559" cy="459493"/>
          </a:xfrm>
        </p:grpSpPr>
        <p:grpSp>
          <p:nvGrpSpPr>
            <p:cNvPr id="52" name="Group 51"/>
            <p:cNvGrpSpPr/>
            <p:nvPr/>
          </p:nvGrpSpPr>
          <p:grpSpPr>
            <a:xfrm>
              <a:off x="2951544" y="2037145"/>
              <a:ext cx="810559" cy="459493"/>
              <a:chOff x="243068" y="682907"/>
              <a:chExt cx="4857750" cy="3638550"/>
            </a:xfrm>
          </p:grpSpPr>
          <p:pic>
            <p:nvPicPr>
              <p:cNvPr id="55" name="Picture 10" descr="mage result for certificate"/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3068" y="682907"/>
                <a:ext cx="4857750" cy="36385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6" name="Rounded Rectangle 55"/>
              <p:cNvSpPr/>
              <p:nvPr/>
            </p:nvSpPr>
            <p:spPr>
              <a:xfrm>
                <a:off x="833377" y="1215342"/>
                <a:ext cx="3738623" cy="2488557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4" name="TextBox 53"/>
            <p:cNvSpPr txBox="1"/>
            <p:nvPr/>
          </p:nvSpPr>
          <p:spPr>
            <a:xfrm>
              <a:off x="2955017" y="2072365"/>
              <a:ext cx="70256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solidFill>
                    <a:srgbClr val="FF0000"/>
                  </a:solidFill>
                </a:rPr>
                <a:t>Voucher</a:t>
              </a:r>
              <a:endParaRPr lang="en-US" sz="12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8365368" y="4865856"/>
            <a:ext cx="810559" cy="459493"/>
            <a:chOff x="2951544" y="2037145"/>
            <a:chExt cx="810559" cy="459493"/>
          </a:xfrm>
        </p:grpSpPr>
        <p:grpSp>
          <p:nvGrpSpPr>
            <p:cNvPr id="58" name="Group 57"/>
            <p:cNvGrpSpPr/>
            <p:nvPr/>
          </p:nvGrpSpPr>
          <p:grpSpPr>
            <a:xfrm>
              <a:off x="2951544" y="2037145"/>
              <a:ext cx="810559" cy="459493"/>
              <a:chOff x="243068" y="682907"/>
              <a:chExt cx="4857750" cy="3638550"/>
            </a:xfrm>
          </p:grpSpPr>
          <p:pic>
            <p:nvPicPr>
              <p:cNvPr id="60" name="Picture 10" descr="mage result for certificate"/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3068" y="682907"/>
                <a:ext cx="4857750" cy="36385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1" name="Rounded Rectangle 60"/>
              <p:cNvSpPr/>
              <p:nvPr/>
            </p:nvSpPr>
            <p:spPr>
              <a:xfrm>
                <a:off x="833377" y="1215342"/>
                <a:ext cx="3738623" cy="2488557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9" name="TextBox 58"/>
            <p:cNvSpPr txBox="1"/>
            <p:nvPr/>
          </p:nvSpPr>
          <p:spPr>
            <a:xfrm>
              <a:off x="2955017" y="2072365"/>
              <a:ext cx="70256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solidFill>
                    <a:srgbClr val="FF0000"/>
                  </a:solidFill>
                </a:rPr>
                <a:t>Voucher</a:t>
              </a:r>
              <a:endParaRPr lang="en-US" sz="12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8153897" y="4356080"/>
            <a:ext cx="810559" cy="459493"/>
            <a:chOff x="2951544" y="2037145"/>
            <a:chExt cx="810559" cy="459493"/>
          </a:xfrm>
        </p:grpSpPr>
        <p:grpSp>
          <p:nvGrpSpPr>
            <p:cNvPr id="63" name="Group 62"/>
            <p:cNvGrpSpPr/>
            <p:nvPr/>
          </p:nvGrpSpPr>
          <p:grpSpPr>
            <a:xfrm>
              <a:off x="2951544" y="2037145"/>
              <a:ext cx="810559" cy="459493"/>
              <a:chOff x="243068" y="682907"/>
              <a:chExt cx="4857750" cy="3638550"/>
            </a:xfrm>
          </p:grpSpPr>
          <p:pic>
            <p:nvPicPr>
              <p:cNvPr id="65" name="Picture 10" descr="mage result for certificate"/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3068" y="682907"/>
                <a:ext cx="4857750" cy="36385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6" name="Rounded Rectangle 65"/>
              <p:cNvSpPr/>
              <p:nvPr/>
            </p:nvSpPr>
            <p:spPr>
              <a:xfrm>
                <a:off x="833377" y="1215342"/>
                <a:ext cx="3738623" cy="2488557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4" name="TextBox 63"/>
            <p:cNvSpPr txBox="1"/>
            <p:nvPr/>
          </p:nvSpPr>
          <p:spPr>
            <a:xfrm>
              <a:off x="2955017" y="2072365"/>
              <a:ext cx="76815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Certificate</a:t>
              </a:r>
            </a:p>
            <a:p>
              <a:r>
                <a:rPr lang="en-US" sz="1000" dirty="0"/>
                <a:t>f</a:t>
              </a:r>
              <a:r>
                <a:rPr lang="en-US" sz="1000" dirty="0" smtClean="0"/>
                <a:t>e8</a:t>
              </a:r>
              <a:r>
                <a:rPr lang="is-IS" sz="1000" dirty="0" smtClean="0"/>
                <a:t>…@</a:t>
              </a:r>
              <a:r>
                <a:rPr lang="en-US" sz="1000" dirty="0" smtClean="0"/>
                <a:t>lake</a:t>
              </a:r>
              <a:endParaRPr lang="en-US" sz="1000" dirty="0"/>
            </a:p>
          </p:txBody>
        </p:sp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3527" y="220981"/>
            <a:ext cx="1562100" cy="1295400"/>
          </a:xfrm>
          <a:prstGeom prst="rect">
            <a:avLst/>
          </a:prstGeom>
        </p:spPr>
      </p:pic>
      <p:grpSp>
        <p:nvGrpSpPr>
          <p:cNvPr id="67" name="Group 66"/>
          <p:cNvGrpSpPr/>
          <p:nvPr/>
        </p:nvGrpSpPr>
        <p:grpSpPr>
          <a:xfrm>
            <a:off x="4617470" y="2012480"/>
            <a:ext cx="810559" cy="459493"/>
            <a:chOff x="2951544" y="2037145"/>
            <a:chExt cx="810559" cy="459493"/>
          </a:xfrm>
        </p:grpSpPr>
        <p:grpSp>
          <p:nvGrpSpPr>
            <p:cNvPr id="68" name="Group 67"/>
            <p:cNvGrpSpPr/>
            <p:nvPr/>
          </p:nvGrpSpPr>
          <p:grpSpPr>
            <a:xfrm>
              <a:off x="2951544" y="2037145"/>
              <a:ext cx="810559" cy="459493"/>
              <a:chOff x="243068" y="682907"/>
              <a:chExt cx="4857750" cy="3638550"/>
            </a:xfrm>
          </p:grpSpPr>
          <p:pic>
            <p:nvPicPr>
              <p:cNvPr id="70" name="Picture 10" descr="mage result for certificate"/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3068" y="682907"/>
                <a:ext cx="4857750" cy="36385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1" name="Rounded Rectangle 70"/>
              <p:cNvSpPr/>
              <p:nvPr/>
            </p:nvSpPr>
            <p:spPr>
              <a:xfrm>
                <a:off x="833377" y="1215342"/>
                <a:ext cx="3738623" cy="2488557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9" name="TextBox 68"/>
            <p:cNvSpPr txBox="1"/>
            <p:nvPr/>
          </p:nvSpPr>
          <p:spPr>
            <a:xfrm>
              <a:off x="2955017" y="2072365"/>
              <a:ext cx="76815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Certificate</a:t>
              </a:r>
            </a:p>
            <a:p>
              <a:r>
                <a:rPr lang="en-US" sz="1000" dirty="0"/>
                <a:t>f</a:t>
              </a:r>
              <a:r>
                <a:rPr lang="en-US" sz="1000" dirty="0" smtClean="0"/>
                <a:t>e8</a:t>
              </a:r>
              <a:r>
                <a:rPr lang="is-IS" sz="1000" dirty="0" smtClean="0"/>
                <a:t>…@</a:t>
              </a:r>
              <a:r>
                <a:rPr lang="en-US" sz="1000" dirty="0" smtClean="0"/>
                <a:t>lake</a:t>
              </a:r>
              <a:endParaRPr lang="en-US" sz="1000" dirty="0"/>
            </a:p>
          </p:txBody>
        </p:sp>
      </p:grpSp>
      <p:grpSp>
        <p:nvGrpSpPr>
          <p:cNvPr id="72" name="Group 71"/>
          <p:cNvGrpSpPr/>
          <p:nvPr/>
        </p:nvGrpSpPr>
        <p:grpSpPr>
          <a:xfrm>
            <a:off x="5755931" y="1770529"/>
            <a:ext cx="810559" cy="459493"/>
            <a:chOff x="2951544" y="2037145"/>
            <a:chExt cx="810559" cy="459493"/>
          </a:xfrm>
        </p:grpSpPr>
        <p:grpSp>
          <p:nvGrpSpPr>
            <p:cNvPr id="73" name="Group 72"/>
            <p:cNvGrpSpPr/>
            <p:nvPr/>
          </p:nvGrpSpPr>
          <p:grpSpPr>
            <a:xfrm>
              <a:off x="2951544" y="2037145"/>
              <a:ext cx="810559" cy="459493"/>
              <a:chOff x="243068" y="682907"/>
              <a:chExt cx="4857750" cy="3638550"/>
            </a:xfrm>
          </p:grpSpPr>
          <p:pic>
            <p:nvPicPr>
              <p:cNvPr id="75" name="Picture 10" descr="mage result for certificate"/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3068" y="682907"/>
                <a:ext cx="4857750" cy="36385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6" name="Rounded Rectangle 75"/>
              <p:cNvSpPr/>
              <p:nvPr/>
            </p:nvSpPr>
            <p:spPr>
              <a:xfrm>
                <a:off x="833377" y="1215342"/>
                <a:ext cx="3738623" cy="2488557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4" name="TextBox 73"/>
            <p:cNvSpPr txBox="1"/>
            <p:nvPr/>
          </p:nvSpPr>
          <p:spPr>
            <a:xfrm>
              <a:off x="2955017" y="2072365"/>
              <a:ext cx="70256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solidFill>
                    <a:srgbClr val="FF0000"/>
                  </a:solidFill>
                </a:rPr>
                <a:t>Voucher</a:t>
              </a:r>
              <a:endParaRPr lang="en-US" sz="1200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54593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216972" y="249238"/>
            <a:ext cx="10515600" cy="625475"/>
          </a:xfrm>
        </p:spPr>
        <p:txBody>
          <a:bodyPr>
            <a:normAutofit fontScale="90000"/>
          </a:bodyPr>
          <a:lstStyle/>
          <a:p>
            <a:r>
              <a:rPr lang="en-US" sz="4000" b="1">
                <a:solidFill>
                  <a:srgbClr val="FF0000"/>
                </a:solidFill>
              </a:rPr>
              <a:t>For self-study</a:t>
            </a:r>
            <a:r>
              <a:rPr lang="en-US" sz="4000"/>
              <a:t>: How does it really work – ANI (1)</a:t>
            </a:r>
          </a:p>
        </p:txBody>
      </p:sp>
      <p:pic>
        <p:nvPicPr>
          <p:cNvPr id="5" name="igi-chapter-slide-2">
            <a:hlinkClick r:id="" action="ppaction://media"/>
          </p:cNvPr>
          <p:cNvPicPr>
            <a:picLocks noGrp="1" noChangeAspect="1"/>
          </p:cNvPicPr>
          <p:nvPr>
            <p:ph idx="4294967295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6972" y="874713"/>
            <a:ext cx="10609263" cy="5983287"/>
          </a:xfr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8480" y="249918"/>
            <a:ext cx="1330960" cy="1081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924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19149</TotalTime>
  <Words>1693</Words>
  <Application>Microsoft Macintosh PowerPoint</Application>
  <PresentationFormat>Widescreen</PresentationFormat>
  <Paragraphs>299</Paragraphs>
  <Slides>17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Calibri</vt:lpstr>
      <vt:lpstr>Calibri Light</vt:lpstr>
      <vt:lpstr>Comic Sans MS</vt:lpstr>
      <vt:lpstr>Courier</vt:lpstr>
      <vt:lpstr>DengXian Light</vt:lpstr>
      <vt:lpstr>Arial</vt:lpstr>
      <vt:lpstr>Office Theme</vt:lpstr>
      <vt:lpstr>Status update on ANIMA WG  SACM WG IETF102</vt:lpstr>
      <vt:lpstr>Background</vt:lpstr>
      <vt:lpstr>From NMRG to ANIMA</vt:lpstr>
      <vt:lpstr>ANIMA Charter round 1 (ANI) published</vt:lpstr>
      <vt:lpstr>For Self Study: Autonomic Network according to ANIMA RFC8993</vt:lpstr>
      <vt:lpstr>ANI operater experience </vt:lpstr>
      <vt:lpstr>How to bootstrap ANI  </vt:lpstr>
      <vt:lpstr>Bootstrap to ANI domain membership Eensemble cast, not the script</vt:lpstr>
      <vt:lpstr>For self-study: How does it really work – ANI (1)</vt:lpstr>
      <vt:lpstr>For self-study: How does it really work - BRSKI (2)</vt:lpstr>
      <vt:lpstr>Where are we now</vt:lpstr>
      <vt:lpstr>Bootstrap landscape / roadmap https://github.com/anima-wg/enrollment-roadmap (somewha stale)</vt:lpstr>
      <vt:lpstr>What is next  ? ASA ?!</vt:lpstr>
      <vt:lpstr>Pragmatic considerations (1) (sorry, no eye candy)</vt:lpstr>
      <vt:lpstr>Pragmatic considerations (2) (sorry, no eye candy)</vt:lpstr>
      <vt:lpstr>PowerPoint Presentation</vt:lpstr>
      <vt:lpstr>The End</vt:lpstr>
    </vt:vector>
  </TitlesOfParts>
  <Company/>
  <LinksUpToDate>false</LinksUpToDate>
  <SharedDoc>false</SharedDoc>
  <HyperlinksChanged>false</HyperlinksChanged>
  <AppVersion>15.0024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Toerless Eckert</cp:lastModifiedBy>
  <cp:revision>231</cp:revision>
  <cp:lastPrinted>2021-07-24T21:02:20Z</cp:lastPrinted>
  <dcterms:created xsi:type="dcterms:W3CDTF">2017-10-31T18:52:32Z</dcterms:created>
  <dcterms:modified xsi:type="dcterms:W3CDTF">2021-07-24T21:09:16Z</dcterms:modified>
</cp:coreProperties>
</file>